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4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298" r:id="rId2"/>
    <p:sldId id="284" r:id="rId3"/>
    <p:sldId id="285" r:id="rId4"/>
    <p:sldId id="286" r:id="rId5"/>
    <p:sldId id="287" r:id="rId6"/>
    <p:sldId id="288" r:id="rId7"/>
    <p:sldId id="291" r:id="rId8"/>
    <p:sldId id="292" r:id="rId9"/>
    <p:sldId id="293" r:id="rId10"/>
    <p:sldId id="294" r:id="rId11"/>
    <p:sldId id="316" r:id="rId12"/>
    <p:sldId id="256" r:id="rId13"/>
    <p:sldId id="258" r:id="rId14"/>
    <p:sldId id="259" r:id="rId15"/>
    <p:sldId id="261" r:id="rId16"/>
    <p:sldId id="263" r:id="rId17"/>
    <p:sldId id="308" r:id="rId18"/>
    <p:sldId id="297" r:id="rId19"/>
    <p:sldId id="300" r:id="rId20"/>
    <p:sldId id="264" r:id="rId21"/>
    <p:sldId id="269" r:id="rId22"/>
    <p:sldId id="296" r:id="rId23"/>
    <p:sldId id="270" r:id="rId24"/>
    <p:sldId id="303" r:id="rId25"/>
    <p:sldId id="304" r:id="rId26"/>
    <p:sldId id="301" r:id="rId27"/>
    <p:sldId id="271" r:id="rId28"/>
    <p:sldId id="315" r:id="rId29"/>
    <p:sldId id="265" r:id="rId30"/>
    <p:sldId id="267" r:id="rId31"/>
    <p:sldId id="311" r:id="rId32"/>
    <p:sldId id="312" r:id="rId33"/>
    <p:sldId id="282" r:id="rId34"/>
    <p:sldId id="272" r:id="rId35"/>
    <p:sldId id="275" r:id="rId36"/>
    <p:sldId id="306" r:id="rId37"/>
    <p:sldId id="313" r:id="rId38"/>
    <p:sldId id="314" r:id="rId39"/>
    <p:sldId id="318" r:id="rId40"/>
    <p:sldId id="281" r:id="rId41"/>
    <p:sldId id="319" r:id="rId42"/>
    <p:sldId id="277" r:id="rId43"/>
    <p:sldId id="273" r:id="rId44"/>
    <p:sldId id="317" r:id="rId45"/>
    <p:sldId id="280" r:id="rId46"/>
    <p:sldId id="307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CF7747-6FCD-47C5-B676-EF07F06519FD}">
          <p14:sldIdLst>
            <p14:sldId id="298"/>
            <p14:sldId id="284"/>
            <p14:sldId id="285"/>
            <p14:sldId id="286"/>
            <p14:sldId id="287"/>
            <p14:sldId id="288"/>
            <p14:sldId id="291"/>
            <p14:sldId id="292"/>
            <p14:sldId id="293"/>
            <p14:sldId id="294"/>
            <p14:sldId id="316"/>
            <p14:sldId id="256"/>
            <p14:sldId id="258"/>
            <p14:sldId id="259"/>
            <p14:sldId id="261"/>
            <p14:sldId id="263"/>
            <p14:sldId id="308"/>
            <p14:sldId id="297"/>
            <p14:sldId id="300"/>
            <p14:sldId id="264"/>
            <p14:sldId id="269"/>
            <p14:sldId id="296"/>
            <p14:sldId id="270"/>
            <p14:sldId id="303"/>
            <p14:sldId id="304"/>
            <p14:sldId id="301"/>
            <p14:sldId id="271"/>
          </p14:sldIdLst>
        </p14:section>
        <p14:section name="Untitled Section" id="{22921380-DB2D-4B11-B3EF-F065263A70D8}">
          <p14:sldIdLst>
            <p14:sldId id="315"/>
            <p14:sldId id="265"/>
            <p14:sldId id="267"/>
            <p14:sldId id="311"/>
            <p14:sldId id="312"/>
            <p14:sldId id="282"/>
          </p14:sldIdLst>
        </p14:section>
        <p14:section name="Untitled Section" id="{990EBBC6-D638-406F-9814-BB22B094DC2A}">
          <p14:sldIdLst>
            <p14:sldId id="272"/>
            <p14:sldId id="275"/>
            <p14:sldId id="306"/>
            <p14:sldId id="313"/>
            <p14:sldId id="314"/>
            <p14:sldId id="318"/>
            <p14:sldId id="281"/>
            <p14:sldId id="319"/>
            <p14:sldId id="277"/>
            <p14:sldId id="273"/>
            <p14:sldId id="317"/>
            <p14:sldId id="280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2CED2"/>
    <a:srgbClr val="EAE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88023" autoAdjust="0"/>
  </p:normalViewPr>
  <p:slideViewPr>
    <p:cSldViewPr snapToGrid="0">
      <p:cViewPr varScale="1">
        <p:scale>
          <a:sx n="101" d="100"/>
          <a:sy n="101" d="100"/>
        </p:scale>
        <p:origin x="20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CPI Headline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Q1-2016</c:v>
                </c:pt>
                <c:pt idx="1">
                  <c:v>Q2-2016</c:v>
                </c:pt>
                <c:pt idx="2">
                  <c:v>Q3-2016</c:v>
                </c:pt>
                <c:pt idx="3">
                  <c:v>Q4-2016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5.7</c:v>
                </c:pt>
                <c:pt idx="1">
                  <c:v>5.2</c:v>
                </c:pt>
                <c:pt idx="2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CORE inflation= Headline MINUS (Food &amp; FUEL)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Q1-2016</c:v>
                </c:pt>
                <c:pt idx="1">
                  <c:v>Q2-2016</c:v>
                </c:pt>
                <c:pt idx="2">
                  <c:v>Q3-2016</c:v>
                </c:pt>
                <c:pt idx="3">
                  <c:v>Q4-2016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4.7</c:v>
                </c:pt>
                <c:pt idx="1">
                  <c:v>4.7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2-4A37-A9E1-B9AAF23115E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Apr-Mar
2016-17</c:v>
                </c:pt>
              </c:strCache>
            </c:strRef>
          </c:tx>
          <c:spPr>
            <a:solidFill>
              <a:schemeClr val="accent5">
                <a:shade val="58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2.37706326482869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9B9E-4AF4-BBD8-504E0123C0AE}"/>
                </c:ext>
              </c:extLst>
            </c:dLbl>
            <c:dLbl>
              <c:idx val="2"/>
              <c:layout>
                <c:manualLayout>
                  <c:x val="0"/>
                  <c:y val="-3.311913754057458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9B9E-4AF4-BBD8-504E0123C0AE}"/>
                </c:ext>
              </c:extLst>
            </c:dLbl>
            <c:dLbl>
              <c:idx val="5"/>
              <c:layout>
                <c:manualLayout>
                  <c:x val="0"/>
                  <c:y val="-6.180153699267300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9B9E-4AF4-BBD8-504E0123C0AE}"/>
                </c:ext>
              </c:extLst>
            </c:dLbl>
            <c:dLbl>
              <c:idx val="6"/>
              <c:layout>
                <c:manualLayout>
                  <c:x val="2.88704438830747E-3"/>
                  <c:y val="-4.826698270003385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9B9E-4AF4-BBD8-504E0123C0AE}"/>
                </c:ext>
              </c:extLst>
            </c:dLbl>
            <c:dLbl>
              <c:idx val="7"/>
              <c:layout>
                <c:manualLayout>
                  <c:x val="7.2176109707686757E-3"/>
                  <c:y val="3.333143246565310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9B9E-4AF4-BBD8-504E0123C0AE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Steel</c:v>
                </c:pt>
                <c:pt idx="1">
                  <c:v>Refinery</c:v>
                </c:pt>
                <c:pt idx="2">
                  <c:v>Electricity</c:v>
                </c:pt>
                <c:pt idx="3">
                  <c:v>Coal</c:v>
                </c:pt>
                <c:pt idx="4">
                  <c:v>Fertilizers</c:v>
                </c:pt>
                <c:pt idx="5">
                  <c:v>Natural Gas</c:v>
                </c:pt>
                <c:pt idx="6">
                  <c:v>Crude Oil</c:v>
                </c:pt>
                <c:pt idx="7">
                  <c:v>Cement</c:v>
                </c:pt>
                <c:pt idx="8">
                  <c:v>Overall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9.3000000000000007</c:v>
                </c:pt>
                <c:pt idx="1">
                  <c:v>5.4</c:v>
                </c:pt>
                <c:pt idx="2">
                  <c:v>5.0999999999999996</c:v>
                </c:pt>
                <c:pt idx="3">
                  <c:v>3.6</c:v>
                </c:pt>
                <c:pt idx="4">
                  <c:v>1.8</c:v>
                </c:pt>
                <c:pt idx="5">
                  <c:v>-1.1000000000000001</c:v>
                </c:pt>
                <c:pt idx="6">
                  <c:v>-2.5</c:v>
                </c:pt>
                <c:pt idx="7">
                  <c:v>-1.3</c:v>
                </c:pt>
                <c:pt idx="8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Text" lastClr="000000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png"/><Relationship Id="rId7" Type="http://schemas.microsoft.com/office/2007/relationships/hdphoto" Target="../media/hdphoto3.wdp"/><Relationship Id="rId2" Type="http://schemas.microsoft.com/office/2007/relationships/hdphoto" Target="../media/hdphoto1.wdp"/><Relationship Id="rId1" Type="http://schemas.openxmlformats.org/officeDocument/2006/relationships/image" Target="../media/image120.png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2.wdp"/><Relationship Id="rId9" Type="http://schemas.openxmlformats.org/officeDocument/2006/relationships/image" Target="../media/image125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png"/><Relationship Id="rId7" Type="http://schemas.microsoft.com/office/2007/relationships/hdphoto" Target="../media/hdphoto3.wdp"/><Relationship Id="rId2" Type="http://schemas.microsoft.com/office/2007/relationships/hdphoto" Target="../media/hdphoto1.wdp"/><Relationship Id="rId1" Type="http://schemas.openxmlformats.org/officeDocument/2006/relationships/image" Target="../media/image120.png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2.wdp"/><Relationship Id="rId9" Type="http://schemas.openxmlformats.org/officeDocument/2006/relationships/image" Target="../media/image1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10F5B8-FFDB-4535-9C9F-5D68873C9D50}" type="doc">
      <dgm:prSet loTypeId="urn:microsoft.com/office/officeart/2011/layout/Tab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EF209D-5453-491C-A1CE-C17B4A280371}">
      <dgm:prSet phldrT="[Text]"/>
      <dgm:spPr>
        <a:solidFill>
          <a:schemeClr val="tx1"/>
        </a:solidFill>
      </dgm:spPr>
      <dgm:t>
        <a:bodyPr anchor="ctr"/>
        <a:lstStyle/>
        <a:p>
          <a:r>
            <a:rPr lang="en-US" dirty="0" smtClean="0">
              <a:solidFill>
                <a:schemeClr val="bg1"/>
              </a:solidFill>
            </a:rPr>
            <a:t>Entire</a:t>
          </a:r>
          <a:endParaRPr lang="en-US" dirty="0">
            <a:solidFill>
              <a:schemeClr val="bg1"/>
            </a:solidFill>
          </a:endParaRPr>
        </a:p>
      </dgm:t>
    </dgm:pt>
    <dgm:pt modelId="{96BCC81E-4598-4BF6-9B26-CE08486DC2FB}" type="parTrans" cxnId="{CB6C10C1-350B-447E-8B05-2B7B46355CC7}">
      <dgm:prSet/>
      <dgm:spPr/>
      <dgm:t>
        <a:bodyPr/>
        <a:lstStyle/>
        <a:p>
          <a:endParaRPr lang="en-US"/>
        </a:p>
      </dgm:t>
    </dgm:pt>
    <dgm:pt modelId="{578C0878-021B-4E3A-95B0-21614D0B26E2}" type="sibTrans" cxnId="{CB6C10C1-350B-447E-8B05-2B7B46355CC7}">
      <dgm:prSet/>
      <dgm:spPr/>
      <dgm:t>
        <a:bodyPr/>
        <a:lstStyle/>
        <a:p>
          <a:endParaRPr lang="en-US"/>
        </a:p>
      </dgm:t>
    </dgm:pt>
    <dgm:pt modelId="{D4BB433D-345A-477A-831C-1C0350294CC8}">
      <dgm:prSet phldrT="[Text]"/>
      <dgm:spPr>
        <a:solidFill>
          <a:srgbClr val="FFFF00"/>
        </a:solidFill>
      </dgm:spPr>
      <dgm:t>
        <a:bodyPr anchor="ctr"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Minus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5B309821-25CA-4087-9CC2-094FDA8B4CA0}" type="parTrans" cxnId="{6FB58778-3F24-41D5-807C-42E3F364BE6B}">
      <dgm:prSet/>
      <dgm:spPr/>
      <dgm:t>
        <a:bodyPr/>
        <a:lstStyle/>
        <a:p>
          <a:endParaRPr lang="en-US"/>
        </a:p>
      </dgm:t>
    </dgm:pt>
    <dgm:pt modelId="{D182ABAC-FC5C-431F-836D-7190202BC3FF}" type="sibTrans" cxnId="{6FB58778-3F24-41D5-807C-42E3F364BE6B}">
      <dgm:prSet/>
      <dgm:spPr/>
      <dgm:t>
        <a:bodyPr/>
        <a:lstStyle/>
        <a:p>
          <a:endParaRPr lang="en-US"/>
        </a:p>
      </dgm:t>
    </dgm:pt>
    <dgm:pt modelId="{BB882FED-1AA7-41E3-BC65-3430A18DD909}">
      <dgm:prSet phldrT="[Text]" custT="1"/>
      <dgm:spPr>
        <a:solidFill>
          <a:srgbClr val="FFFF00"/>
        </a:solidFill>
      </dgm:spPr>
      <dgm:t>
        <a:bodyPr anchor="ctr"/>
        <a:lstStyle/>
        <a:p>
          <a:r>
            <a:rPr lang="en-US" sz="2400" dirty="0" smtClean="0">
              <a:solidFill>
                <a:schemeClr val="tx1">
                  <a:lumMod val="85000"/>
                  <a:lumOff val="15000"/>
                </a:schemeClr>
              </a:solidFill>
            </a:rPr>
            <a:t>Food &amp; Fuel</a:t>
          </a:r>
          <a:endParaRPr lang="en-US" sz="24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B45F0F7-47DB-49EF-8F39-AF4F0AC5A86C}" type="parTrans" cxnId="{2847D74C-C0C7-4A41-9BBE-DE275420B7BE}">
      <dgm:prSet/>
      <dgm:spPr/>
      <dgm:t>
        <a:bodyPr/>
        <a:lstStyle/>
        <a:p>
          <a:endParaRPr lang="en-US"/>
        </a:p>
      </dgm:t>
    </dgm:pt>
    <dgm:pt modelId="{2205EBAD-62EA-488E-9A67-92DC58399CA6}" type="sibTrans" cxnId="{2847D74C-C0C7-4A41-9BBE-DE275420B7BE}">
      <dgm:prSet/>
      <dgm:spPr/>
      <dgm:t>
        <a:bodyPr/>
        <a:lstStyle/>
        <a:p>
          <a:endParaRPr lang="en-US"/>
        </a:p>
      </dgm:t>
    </dgm:pt>
    <dgm:pt modelId="{38D40012-8539-4083-9D08-A564D7546023}">
      <dgm:prSet phldrT="[Text]"/>
      <dgm:spPr>
        <a:solidFill>
          <a:schemeClr val="tx1"/>
        </a:solidFill>
      </dgm:spPr>
      <dgm:t>
        <a:bodyPr anchor="ctr"/>
        <a:lstStyle/>
        <a:p>
          <a:r>
            <a:rPr lang="en-US" dirty="0" smtClean="0">
              <a:solidFill>
                <a:schemeClr val="bg1"/>
              </a:solidFill>
            </a:rPr>
            <a:t>Remainder</a:t>
          </a:r>
          <a:endParaRPr lang="en-US" dirty="0">
            <a:solidFill>
              <a:schemeClr val="bg1"/>
            </a:solidFill>
          </a:endParaRPr>
        </a:p>
      </dgm:t>
    </dgm:pt>
    <dgm:pt modelId="{06263D43-063E-4F83-A8ED-9CDBF212259E}" type="parTrans" cxnId="{8BEB3737-30C4-4A65-80C5-EEF046AB22F1}">
      <dgm:prSet/>
      <dgm:spPr/>
      <dgm:t>
        <a:bodyPr/>
        <a:lstStyle/>
        <a:p>
          <a:endParaRPr lang="en-US"/>
        </a:p>
      </dgm:t>
    </dgm:pt>
    <dgm:pt modelId="{91B3E4C8-BEFA-4C16-85DD-270BB2B506F5}" type="sibTrans" cxnId="{8BEB3737-30C4-4A65-80C5-EEF046AB22F1}">
      <dgm:prSet/>
      <dgm:spPr/>
      <dgm:t>
        <a:bodyPr/>
        <a:lstStyle/>
        <a:p>
          <a:endParaRPr lang="en-US"/>
        </a:p>
      </dgm:t>
    </dgm:pt>
    <dgm:pt modelId="{CB13DE28-CDC7-4BAF-B492-162645D2275F}">
      <dgm:prSet phldrT="[Text]" custT="1"/>
      <dgm:spPr>
        <a:solidFill>
          <a:schemeClr val="tx1"/>
        </a:solidFill>
      </dgm:spPr>
      <dgm:t>
        <a:bodyPr anchor="ctr"/>
        <a:lstStyle/>
        <a:p>
          <a:r>
            <a:rPr lang="en-US" sz="2400" dirty="0" smtClean="0">
              <a:solidFill>
                <a:schemeClr val="bg1"/>
              </a:solidFill>
            </a:rPr>
            <a:t>CORE Inflation</a:t>
          </a:r>
          <a:endParaRPr lang="en-US" sz="2400" dirty="0">
            <a:solidFill>
              <a:schemeClr val="bg1"/>
            </a:solidFill>
          </a:endParaRPr>
        </a:p>
      </dgm:t>
    </dgm:pt>
    <dgm:pt modelId="{F0CEAFA1-FB08-471E-80C2-A54234F8D773}" type="parTrans" cxnId="{45979014-C250-43BF-8DFB-48B5F6D6232F}">
      <dgm:prSet/>
      <dgm:spPr/>
      <dgm:t>
        <a:bodyPr/>
        <a:lstStyle/>
        <a:p>
          <a:endParaRPr lang="en-US"/>
        </a:p>
      </dgm:t>
    </dgm:pt>
    <dgm:pt modelId="{96421B54-49B3-4275-BB9F-9248EE12F39D}" type="sibTrans" cxnId="{45979014-C250-43BF-8DFB-48B5F6D6232F}">
      <dgm:prSet/>
      <dgm:spPr/>
      <dgm:t>
        <a:bodyPr/>
        <a:lstStyle/>
        <a:p>
          <a:endParaRPr lang="en-US"/>
        </a:p>
      </dgm:t>
    </dgm:pt>
    <dgm:pt modelId="{C6F3DC05-5477-4BBB-A182-EA007DB6712B}">
      <dgm:prSet phldrT="[Text]" custT="1"/>
      <dgm:spPr>
        <a:solidFill>
          <a:schemeClr val="tx1"/>
        </a:solidFill>
      </dgm:spPr>
      <dgm:t>
        <a:bodyPr anchor="ctr"/>
        <a:lstStyle/>
        <a:p>
          <a:r>
            <a:rPr lang="en-US" sz="2400" dirty="0" smtClean="0">
              <a:solidFill>
                <a:schemeClr val="bg1"/>
              </a:solidFill>
            </a:rPr>
            <a:t>Headline inflation </a:t>
          </a:r>
          <a:endParaRPr lang="en-US" sz="2400" dirty="0">
            <a:solidFill>
              <a:schemeClr val="bg1"/>
            </a:solidFill>
          </a:endParaRPr>
        </a:p>
      </dgm:t>
    </dgm:pt>
    <dgm:pt modelId="{32EE6CD6-1905-4FC8-AF9B-C7416BCE1D05}" type="parTrans" cxnId="{5B418F17-EB39-4895-B4BD-921FB80E45E0}">
      <dgm:prSet/>
      <dgm:spPr/>
      <dgm:t>
        <a:bodyPr/>
        <a:lstStyle/>
        <a:p>
          <a:endParaRPr lang="en-US"/>
        </a:p>
      </dgm:t>
    </dgm:pt>
    <dgm:pt modelId="{26FF2F0E-6477-4C11-B673-532BC0B5512F}" type="sibTrans" cxnId="{5B418F17-EB39-4895-B4BD-921FB80E45E0}">
      <dgm:prSet/>
      <dgm:spPr/>
      <dgm:t>
        <a:bodyPr/>
        <a:lstStyle/>
        <a:p>
          <a:endParaRPr lang="en-US"/>
        </a:p>
      </dgm:t>
    </dgm:pt>
    <dgm:pt modelId="{C2ECB01C-41C2-480B-BDEA-4DA7A68F1CEC}" type="pres">
      <dgm:prSet presAssocID="{E410F5B8-FFDB-4535-9C9F-5D68873C9D5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9CC11E7-78A4-4F34-9CD1-5C34FBDA06C3}" type="pres">
      <dgm:prSet presAssocID="{EEEF209D-5453-491C-A1CE-C17B4A280371}" presName="composite" presStyleCnt="0"/>
      <dgm:spPr/>
    </dgm:pt>
    <dgm:pt modelId="{F842DEB0-E22B-4273-A07C-D96152DD1A7A}" type="pres">
      <dgm:prSet presAssocID="{EEEF209D-5453-491C-A1CE-C17B4A280371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0E481B-90D2-40D8-85AB-D7FA71137CD0}" type="pres">
      <dgm:prSet presAssocID="{EEEF209D-5453-491C-A1CE-C17B4A280371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872E8-421B-47FE-BAAC-ABA456A9AB9A}" type="pres">
      <dgm:prSet presAssocID="{EEEF209D-5453-491C-A1CE-C17B4A280371}" presName="Accent" presStyleLbl="parChTrans1D1" presStyleIdx="0" presStyleCnt="3"/>
      <dgm:spPr/>
    </dgm:pt>
    <dgm:pt modelId="{13A3E371-4A26-4ECE-85C0-115181C1E8AF}" type="pres">
      <dgm:prSet presAssocID="{578C0878-021B-4E3A-95B0-21614D0B26E2}" presName="sibTrans" presStyleCnt="0"/>
      <dgm:spPr/>
    </dgm:pt>
    <dgm:pt modelId="{68C06E53-BAF5-45B4-9F1B-6BF3A3D3EF66}" type="pres">
      <dgm:prSet presAssocID="{D4BB433D-345A-477A-831C-1C0350294CC8}" presName="composite" presStyleCnt="0"/>
      <dgm:spPr/>
    </dgm:pt>
    <dgm:pt modelId="{151F584C-50B2-46C5-8EFB-D4FE429D4E8D}" type="pres">
      <dgm:prSet presAssocID="{D4BB433D-345A-477A-831C-1C0350294CC8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BAE81F-4105-45F8-9554-513A2296160E}" type="pres">
      <dgm:prSet presAssocID="{D4BB433D-345A-477A-831C-1C0350294CC8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FF36F-4D4B-44DB-94FC-78187B5981F1}" type="pres">
      <dgm:prSet presAssocID="{D4BB433D-345A-477A-831C-1C0350294CC8}" presName="Accent" presStyleLbl="parChTrans1D1" presStyleIdx="1" presStyleCnt="3"/>
      <dgm:spPr/>
    </dgm:pt>
    <dgm:pt modelId="{04AC755A-5240-4E34-BFAC-F7A3917624B4}" type="pres">
      <dgm:prSet presAssocID="{D182ABAC-FC5C-431F-836D-7190202BC3FF}" presName="sibTrans" presStyleCnt="0"/>
      <dgm:spPr/>
    </dgm:pt>
    <dgm:pt modelId="{66DADAA1-F790-4898-BB72-EE23C18172E5}" type="pres">
      <dgm:prSet presAssocID="{38D40012-8539-4083-9D08-A564D7546023}" presName="composite" presStyleCnt="0"/>
      <dgm:spPr/>
    </dgm:pt>
    <dgm:pt modelId="{7932E17C-6E38-4DA5-9E16-CF56636A7B48}" type="pres">
      <dgm:prSet presAssocID="{38D40012-8539-4083-9D08-A564D7546023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13E17D-1D25-432D-9354-6C9A126B71F8}" type="pres">
      <dgm:prSet presAssocID="{38D40012-8539-4083-9D08-A564D7546023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0CB8C-0EBE-4475-AD23-665EE5C2928F}" type="pres">
      <dgm:prSet presAssocID="{38D40012-8539-4083-9D08-A564D7546023}" presName="Accent" presStyleLbl="parChTrans1D1" presStyleIdx="2" presStyleCnt="3"/>
      <dgm:spPr/>
    </dgm:pt>
  </dgm:ptLst>
  <dgm:cxnLst>
    <dgm:cxn modelId="{7015CA62-EAAA-4E6D-AD5D-5214EF8EBB8A}" type="presOf" srcId="{BB882FED-1AA7-41E3-BC65-3430A18DD909}" destId="{151F584C-50B2-46C5-8EFB-D4FE429D4E8D}" srcOrd="0" destOrd="0" presId="urn:microsoft.com/office/officeart/2011/layout/TabList"/>
    <dgm:cxn modelId="{5B418F17-EB39-4895-B4BD-921FB80E45E0}" srcId="{EEEF209D-5453-491C-A1CE-C17B4A280371}" destId="{C6F3DC05-5477-4BBB-A182-EA007DB6712B}" srcOrd="0" destOrd="0" parTransId="{32EE6CD6-1905-4FC8-AF9B-C7416BCE1D05}" sibTransId="{26FF2F0E-6477-4C11-B673-532BC0B5512F}"/>
    <dgm:cxn modelId="{CB6C10C1-350B-447E-8B05-2B7B46355CC7}" srcId="{E410F5B8-FFDB-4535-9C9F-5D68873C9D50}" destId="{EEEF209D-5453-491C-A1CE-C17B4A280371}" srcOrd="0" destOrd="0" parTransId="{96BCC81E-4598-4BF6-9B26-CE08486DC2FB}" sibTransId="{578C0878-021B-4E3A-95B0-21614D0B26E2}"/>
    <dgm:cxn modelId="{CCEDB61A-BC18-44E3-B637-93B40D0416A9}" type="presOf" srcId="{EEEF209D-5453-491C-A1CE-C17B4A280371}" destId="{F50E481B-90D2-40D8-85AB-D7FA71137CD0}" srcOrd="0" destOrd="0" presId="urn:microsoft.com/office/officeart/2011/layout/TabList"/>
    <dgm:cxn modelId="{47593548-79AB-4D7D-AB50-52EB82BCD3E3}" type="presOf" srcId="{CB13DE28-CDC7-4BAF-B492-162645D2275F}" destId="{7932E17C-6E38-4DA5-9E16-CF56636A7B48}" srcOrd="0" destOrd="0" presId="urn:microsoft.com/office/officeart/2011/layout/TabList"/>
    <dgm:cxn modelId="{6FB58778-3F24-41D5-807C-42E3F364BE6B}" srcId="{E410F5B8-FFDB-4535-9C9F-5D68873C9D50}" destId="{D4BB433D-345A-477A-831C-1C0350294CC8}" srcOrd="1" destOrd="0" parTransId="{5B309821-25CA-4087-9CC2-094FDA8B4CA0}" sibTransId="{D182ABAC-FC5C-431F-836D-7190202BC3FF}"/>
    <dgm:cxn modelId="{349123C3-3543-4CDF-AED2-0D427752FE54}" type="presOf" srcId="{D4BB433D-345A-477A-831C-1C0350294CC8}" destId="{87BAE81F-4105-45F8-9554-513A2296160E}" srcOrd="0" destOrd="0" presId="urn:microsoft.com/office/officeart/2011/layout/TabList"/>
    <dgm:cxn modelId="{8BEB3737-30C4-4A65-80C5-EEF046AB22F1}" srcId="{E410F5B8-FFDB-4535-9C9F-5D68873C9D50}" destId="{38D40012-8539-4083-9D08-A564D7546023}" srcOrd="2" destOrd="0" parTransId="{06263D43-063E-4F83-A8ED-9CDBF212259E}" sibTransId="{91B3E4C8-BEFA-4C16-85DD-270BB2B506F5}"/>
    <dgm:cxn modelId="{4217B817-65BF-40B3-B28F-625CA8034C86}" type="presOf" srcId="{C6F3DC05-5477-4BBB-A182-EA007DB6712B}" destId="{F842DEB0-E22B-4273-A07C-D96152DD1A7A}" srcOrd="0" destOrd="0" presId="urn:microsoft.com/office/officeart/2011/layout/TabList"/>
    <dgm:cxn modelId="{2847D74C-C0C7-4A41-9BBE-DE275420B7BE}" srcId="{D4BB433D-345A-477A-831C-1C0350294CC8}" destId="{BB882FED-1AA7-41E3-BC65-3430A18DD909}" srcOrd="0" destOrd="0" parTransId="{1B45F0F7-47DB-49EF-8F39-AF4F0AC5A86C}" sibTransId="{2205EBAD-62EA-488E-9A67-92DC58399CA6}"/>
    <dgm:cxn modelId="{A127E6D7-2EB1-44A4-ACC0-EF0EB0D903FA}" type="presOf" srcId="{E410F5B8-FFDB-4535-9C9F-5D68873C9D50}" destId="{C2ECB01C-41C2-480B-BDEA-4DA7A68F1CEC}" srcOrd="0" destOrd="0" presId="urn:microsoft.com/office/officeart/2011/layout/TabList"/>
    <dgm:cxn modelId="{45979014-C250-43BF-8DFB-48B5F6D6232F}" srcId="{38D40012-8539-4083-9D08-A564D7546023}" destId="{CB13DE28-CDC7-4BAF-B492-162645D2275F}" srcOrd="0" destOrd="0" parTransId="{F0CEAFA1-FB08-471E-80C2-A54234F8D773}" sibTransId="{96421B54-49B3-4275-BB9F-9248EE12F39D}"/>
    <dgm:cxn modelId="{BEB7471A-9AD7-4B1D-8200-F6DCA9C81FA8}" type="presOf" srcId="{38D40012-8539-4083-9D08-A564D7546023}" destId="{5F13E17D-1D25-432D-9354-6C9A126B71F8}" srcOrd="0" destOrd="0" presId="urn:microsoft.com/office/officeart/2011/layout/TabList"/>
    <dgm:cxn modelId="{14F59B11-4FDA-48AC-A7CC-DAADD391BC17}" type="presParOf" srcId="{C2ECB01C-41C2-480B-BDEA-4DA7A68F1CEC}" destId="{C9CC11E7-78A4-4F34-9CD1-5C34FBDA06C3}" srcOrd="0" destOrd="0" presId="urn:microsoft.com/office/officeart/2011/layout/TabList"/>
    <dgm:cxn modelId="{8F257BF3-EC8E-4D4E-A3CA-7209BA49358B}" type="presParOf" srcId="{C9CC11E7-78A4-4F34-9CD1-5C34FBDA06C3}" destId="{F842DEB0-E22B-4273-A07C-D96152DD1A7A}" srcOrd="0" destOrd="0" presId="urn:microsoft.com/office/officeart/2011/layout/TabList"/>
    <dgm:cxn modelId="{F3ABE674-B374-45FB-908F-8405D1FBEC65}" type="presParOf" srcId="{C9CC11E7-78A4-4F34-9CD1-5C34FBDA06C3}" destId="{F50E481B-90D2-40D8-85AB-D7FA71137CD0}" srcOrd="1" destOrd="0" presId="urn:microsoft.com/office/officeart/2011/layout/TabList"/>
    <dgm:cxn modelId="{87B157C8-B8EA-4055-95E7-A834129835DA}" type="presParOf" srcId="{C9CC11E7-78A4-4F34-9CD1-5C34FBDA06C3}" destId="{CEE872E8-421B-47FE-BAAC-ABA456A9AB9A}" srcOrd="2" destOrd="0" presId="urn:microsoft.com/office/officeart/2011/layout/TabList"/>
    <dgm:cxn modelId="{F782E76C-DF39-47C1-ABA3-3883885BC861}" type="presParOf" srcId="{C2ECB01C-41C2-480B-BDEA-4DA7A68F1CEC}" destId="{13A3E371-4A26-4ECE-85C0-115181C1E8AF}" srcOrd="1" destOrd="0" presId="urn:microsoft.com/office/officeart/2011/layout/TabList"/>
    <dgm:cxn modelId="{CB37CFC5-C110-41E9-9F70-BA48C8D06984}" type="presParOf" srcId="{C2ECB01C-41C2-480B-BDEA-4DA7A68F1CEC}" destId="{68C06E53-BAF5-45B4-9F1B-6BF3A3D3EF66}" srcOrd="2" destOrd="0" presId="urn:microsoft.com/office/officeart/2011/layout/TabList"/>
    <dgm:cxn modelId="{C4907D81-411A-4891-A5AD-3A4D9923D137}" type="presParOf" srcId="{68C06E53-BAF5-45B4-9F1B-6BF3A3D3EF66}" destId="{151F584C-50B2-46C5-8EFB-D4FE429D4E8D}" srcOrd="0" destOrd="0" presId="urn:microsoft.com/office/officeart/2011/layout/TabList"/>
    <dgm:cxn modelId="{A4D2B3CF-31FE-4F36-8B5E-EFB97B4B9F99}" type="presParOf" srcId="{68C06E53-BAF5-45B4-9F1B-6BF3A3D3EF66}" destId="{87BAE81F-4105-45F8-9554-513A2296160E}" srcOrd="1" destOrd="0" presId="urn:microsoft.com/office/officeart/2011/layout/TabList"/>
    <dgm:cxn modelId="{8D24A15F-B4B0-43B2-949F-D09DF1DAFF87}" type="presParOf" srcId="{68C06E53-BAF5-45B4-9F1B-6BF3A3D3EF66}" destId="{091FF36F-4D4B-44DB-94FC-78187B5981F1}" srcOrd="2" destOrd="0" presId="urn:microsoft.com/office/officeart/2011/layout/TabList"/>
    <dgm:cxn modelId="{7E893A83-19BA-489B-A948-88115D2B3A34}" type="presParOf" srcId="{C2ECB01C-41C2-480B-BDEA-4DA7A68F1CEC}" destId="{04AC755A-5240-4E34-BFAC-F7A3917624B4}" srcOrd="3" destOrd="0" presId="urn:microsoft.com/office/officeart/2011/layout/TabList"/>
    <dgm:cxn modelId="{FAD4F7F7-BBFB-4087-8EB6-5FF7ADF76AA3}" type="presParOf" srcId="{C2ECB01C-41C2-480B-BDEA-4DA7A68F1CEC}" destId="{66DADAA1-F790-4898-BB72-EE23C18172E5}" srcOrd="4" destOrd="0" presId="urn:microsoft.com/office/officeart/2011/layout/TabList"/>
    <dgm:cxn modelId="{BEA4AAD1-95D0-4FC5-A7D2-5CDF45D3EDA5}" type="presParOf" srcId="{66DADAA1-F790-4898-BB72-EE23C18172E5}" destId="{7932E17C-6E38-4DA5-9E16-CF56636A7B48}" srcOrd="0" destOrd="0" presId="urn:microsoft.com/office/officeart/2011/layout/TabList"/>
    <dgm:cxn modelId="{061BF007-3AEB-46AF-AD8A-C70C948450E7}" type="presParOf" srcId="{66DADAA1-F790-4898-BB72-EE23C18172E5}" destId="{5F13E17D-1D25-432D-9354-6C9A126B71F8}" srcOrd="1" destOrd="0" presId="urn:microsoft.com/office/officeart/2011/layout/TabList"/>
    <dgm:cxn modelId="{75C7DD9B-073F-46D4-9015-5CACFDF9289A}" type="presParOf" srcId="{66DADAA1-F790-4898-BB72-EE23C18172E5}" destId="{2350CB8C-0EBE-4475-AD23-665EE5C2928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7237E1-9C62-4FD9-9451-A895AA8AF95A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A7B01-6D95-427E-B22A-1BE8A1F40127}">
      <dgm:prSet phldrT="[Text]"/>
      <dgm:spPr>
        <a:solidFill>
          <a:srgbClr val="FF3399"/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answering Interview: what changes have been done in WPI basket, series and calculation method?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DD3605F-2850-49C9-8D65-BB370E4B22BC}" type="parTrans" cxnId="{C2BF91D7-63C2-4CB2-9CD7-B04893B8CB3C}">
      <dgm:prSet/>
      <dgm:spPr/>
      <dgm:t>
        <a:bodyPr/>
        <a:lstStyle/>
        <a:p>
          <a:endParaRPr lang="en-US"/>
        </a:p>
      </dgm:t>
    </dgm:pt>
    <dgm:pt modelId="{0738FCF0-C4ED-4522-B42E-4672DDEE69DC}" type="sibTrans" cxnId="{C2BF91D7-63C2-4CB2-9CD7-B04893B8CB3C}">
      <dgm:prSet/>
      <dgm:spPr/>
      <dgm:t>
        <a:bodyPr/>
        <a:lstStyle/>
        <a:p>
          <a:endParaRPr lang="en-US"/>
        </a:p>
      </dgm:t>
    </dgm:pt>
    <dgm:pt modelId="{9E635DF0-A1E2-4515-880E-6C9BDD19A30D}">
      <dgm:prSet phldrT="[Text]"/>
      <dgm:spPr>
        <a:solidFill>
          <a:srgbClr val="F2CED2"/>
        </a:solidFill>
      </dgm:spPr>
      <dgm:t>
        <a:bodyPr/>
        <a:lstStyle/>
        <a:p>
          <a:r>
            <a:rPr lang="en-US" dirty="0" smtClean="0"/>
            <a:t>Updated the </a:t>
          </a:r>
          <a:br>
            <a:rPr lang="en-US" dirty="0" smtClean="0"/>
          </a:br>
          <a:r>
            <a:rPr lang="en-US" dirty="0" smtClean="0"/>
            <a:t>Item list and weights assigned to the three categories.</a:t>
          </a:r>
          <a:endParaRPr lang="en-US" dirty="0"/>
        </a:p>
      </dgm:t>
    </dgm:pt>
    <dgm:pt modelId="{C5ABA9E3-ED98-4160-9FEC-3A484074B25A}" type="parTrans" cxnId="{30EBF016-5987-42B0-B3B6-5AC5DBBFA541}">
      <dgm:prSet/>
      <dgm:spPr/>
      <dgm:t>
        <a:bodyPr/>
        <a:lstStyle/>
        <a:p>
          <a:endParaRPr lang="en-US"/>
        </a:p>
      </dgm:t>
    </dgm:pt>
    <dgm:pt modelId="{4DC9AA00-68ED-4AC7-926A-FA0780C78DEE}" type="sibTrans" cxnId="{30EBF016-5987-42B0-B3B6-5AC5DBBFA541}">
      <dgm:prSet/>
      <dgm:spPr/>
      <dgm:t>
        <a:bodyPr/>
        <a:lstStyle/>
        <a:p>
          <a:endParaRPr lang="en-US"/>
        </a:p>
      </dgm:t>
    </dgm:pt>
    <dgm:pt modelId="{7DFD0B7F-0002-45F3-92B5-8B1DA54C13A6}">
      <dgm:prSet phldrT="[Text]"/>
      <dgm:spPr>
        <a:solidFill>
          <a:srgbClr val="F2CED2"/>
        </a:solidFill>
      </dgm:spPr>
      <dgm:t>
        <a:bodyPr/>
        <a:lstStyle/>
        <a:p>
          <a:r>
            <a:rPr lang="en-US" dirty="0" smtClean="0"/>
            <a:t>Indirect taxes will not be counted = ~ to 1</a:t>
          </a:r>
          <a:r>
            <a:rPr lang="en-US" baseline="30000" dirty="0" smtClean="0"/>
            <a:t>st</a:t>
          </a:r>
          <a:r>
            <a:rPr lang="en-US" dirty="0" smtClean="0"/>
            <a:t> world countries PPI=  Captures price change from seller’s perspective. IMF had recommended. (OR MAY BE to prove GST is not cause of inflation!)</a:t>
          </a:r>
          <a:endParaRPr lang="en-US" dirty="0"/>
        </a:p>
      </dgm:t>
    </dgm:pt>
    <dgm:pt modelId="{9EFF1331-B071-4CAF-8288-41FD82BD01FD}" type="parTrans" cxnId="{AE860A6D-8EBA-4D27-BD71-96D68F567325}">
      <dgm:prSet/>
      <dgm:spPr/>
      <dgm:t>
        <a:bodyPr/>
        <a:lstStyle/>
        <a:p>
          <a:endParaRPr lang="en-US"/>
        </a:p>
      </dgm:t>
    </dgm:pt>
    <dgm:pt modelId="{542B91FA-4194-48D0-B5A3-5E2903D40035}" type="sibTrans" cxnId="{AE860A6D-8EBA-4D27-BD71-96D68F567325}">
      <dgm:prSet/>
      <dgm:spPr/>
      <dgm:t>
        <a:bodyPr/>
        <a:lstStyle/>
        <a:p>
          <a:endParaRPr lang="en-US"/>
        </a:p>
      </dgm:t>
    </dgm:pt>
    <dgm:pt modelId="{65DDEBB2-D83B-4D8F-9504-FB553272D903}">
      <dgm:prSet phldrT="[Text]"/>
      <dgm:spPr>
        <a:solidFill>
          <a:srgbClr val="F2CED2"/>
        </a:solidFill>
      </dgm:spPr>
      <dgm:t>
        <a:bodyPr/>
        <a:lstStyle/>
        <a:p>
          <a:r>
            <a:rPr lang="en-US" dirty="0" smtClean="0"/>
            <a:t>WPI Food index will be declared separately, just like CSOs CFPI.</a:t>
          </a:r>
          <a:endParaRPr lang="en-US" dirty="0"/>
        </a:p>
      </dgm:t>
    </dgm:pt>
    <dgm:pt modelId="{6DE18697-691D-4D85-AE53-A42AD9B11405}" type="parTrans" cxnId="{75ED0A72-367F-47D2-9FDB-9B24395D426D}">
      <dgm:prSet/>
      <dgm:spPr/>
      <dgm:t>
        <a:bodyPr/>
        <a:lstStyle/>
        <a:p>
          <a:endParaRPr lang="en-US"/>
        </a:p>
      </dgm:t>
    </dgm:pt>
    <dgm:pt modelId="{DE6B5DA7-6C88-4616-AEAF-4EC1D4E63A24}" type="sibTrans" cxnId="{75ED0A72-367F-47D2-9FDB-9B24395D426D}">
      <dgm:prSet/>
      <dgm:spPr/>
      <dgm:t>
        <a:bodyPr/>
        <a:lstStyle/>
        <a:p>
          <a:endParaRPr lang="en-US"/>
        </a:p>
      </dgm:t>
    </dgm:pt>
    <dgm:pt modelId="{9364D894-56DF-421D-9850-87EFC0FCDF10}" type="pres">
      <dgm:prSet presAssocID="{E47237E1-9C62-4FD9-9451-A895AA8AF95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A80671-09FB-452C-895C-110EBFA39422}" type="pres">
      <dgm:prSet presAssocID="{B43A7B01-6D95-427E-B22A-1BE8A1F40127}" presName="roof" presStyleLbl="dkBgShp" presStyleIdx="0" presStyleCnt="2"/>
      <dgm:spPr/>
      <dgm:t>
        <a:bodyPr/>
        <a:lstStyle/>
        <a:p>
          <a:endParaRPr lang="en-US"/>
        </a:p>
      </dgm:t>
    </dgm:pt>
    <dgm:pt modelId="{143E3331-4173-48AA-B806-50D79316CE1A}" type="pres">
      <dgm:prSet presAssocID="{B43A7B01-6D95-427E-B22A-1BE8A1F40127}" presName="pillars" presStyleCnt="0"/>
      <dgm:spPr/>
    </dgm:pt>
    <dgm:pt modelId="{4A35DD80-A147-434E-AE6A-1DDADBB7FB5A}" type="pres">
      <dgm:prSet presAssocID="{B43A7B01-6D95-427E-B22A-1BE8A1F40127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4BD29-0E43-4767-A332-029A2F6A4890}" type="pres">
      <dgm:prSet presAssocID="{7DFD0B7F-0002-45F3-92B5-8B1DA54C13A6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84303-7C4D-4017-B2B5-2DFADFC00A60}" type="pres">
      <dgm:prSet presAssocID="{65DDEBB2-D83B-4D8F-9504-FB553272D903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EF84D-64E0-453D-AFF6-DE0A337BE1D5}" type="pres">
      <dgm:prSet presAssocID="{B43A7B01-6D95-427E-B22A-1BE8A1F40127}" presName="base" presStyleLbl="dkBgShp" presStyleIdx="1" presStyleCnt="2"/>
      <dgm:spPr/>
    </dgm:pt>
  </dgm:ptLst>
  <dgm:cxnLst>
    <dgm:cxn modelId="{30EBF016-5987-42B0-B3B6-5AC5DBBFA541}" srcId="{B43A7B01-6D95-427E-B22A-1BE8A1F40127}" destId="{9E635DF0-A1E2-4515-880E-6C9BDD19A30D}" srcOrd="0" destOrd="0" parTransId="{C5ABA9E3-ED98-4160-9FEC-3A484074B25A}" sibTransId="{4DC9AA00-68ED-4AC7-926A-FA0780C78DEE}"/>
    <dgm:cxn modelId="{E54804FE-D014-4ABC-A831-7DC84149365C}" type="presOf" srcId="{E47237E1-9C62-4FD9-9451-A895AA8AF95A}" destId="{9364D894-56DF-421D-9850-87EFC0FCDF10}" srcOrd="0" destOrd="0" presId="urn:microsoft.com/office/officeart/2005/8/layout/hList3"/>
    <dgm:cxn modelId="{F23D5D32-9502-47B3-A9C2-4A0419D1386E}" type="presOf" srcId="{B43A7B01-6D95-427E-B22A-1BE8A1F40127}" destId="{A0A80671-09FB-452C-895C-110EBFA39422}" srcOrd="0" destOrd="0" presId="urn:microsoft.com/office/officeart/2005/8/layout/hList3"/>
    <dgm:cxn modelId="{75ED0A72-367F-47D2-9FDB-9B24395D426D}" srcId="{B43A7B01-6D95-427E-B22A-1BE8A1F40127}" destId="{65DDEBB2-D83B-4D8F-9504-FB553272D903}" srcOrd="2" destOrd="0" parTransId="{6DE18697-691D-4D85-AE53-A42AD9B11405}" sibTransId="{DE6B5DA7-6C88-4616-AEAF-4EC1D4E63A24}"/>
    <dgm:cxn modelId="{BAF78B40-E8EB-44C2-A927-13CBC9A1780E}" type="presOf" srcId="{65DDEBB2-D83B-4D8F-9504-FB553272D903}" destId="{E3184303-7C4D-4017-B2B5-2DFADFC00A60}" srcOrd="0" destOrd="0" presId="urn:microsoft.com/office/officeart/2005/8/layout/hList3"/>
    <dgm:cxn modelId="{AE860A6D-8EBA-4D27-BD71-96D68F567325}" srcId="{B43A7B01-6D95-427E-B22A-1BE8A1F40127}" destId="{7DFD0B7F-0002-45F3-92B5-8B1DA54C13A6}" srcOrd="1" destOrd="0" parTransId="{9EFF1331-B071-4CAF-8288-41FD82BD01FD}" sibTransId="{542B91FA-4194-48D0-B5A3-5E2903D40035}"/>
    <dgm:cxn modelId="{1E2A3B1B-3077-4A2A-BDF0-D1A2D42D8D62}" type="presOf" srcId="{7DFD0B7F-0002-45F3-92B5-8B1DA54C13A6}" destId="{C684BD29-0E43-4767-A332-029A2F6A4890}" srcOrd="0" destOrd="0" presId="urn:microsoft.com/office/officeart/2005/8/layout/hList3"/>
    <dgm:cxn modelId="{C2BF91D7-63C2-4CB2-9CD7-B04893B8CB3C}" srcId="{E47237E1-9C62-4FD9-9451-A895AA8AF95A}" destId="{B43A7B01-6D95-427E-B22A-1BE8A1F40127}" srcOrd="0" destOrd="0" parTransId="{DDD3605F-2850-49C9-8D65-BB370E4B22BC}" sibTransId="{0738FCF0-C4ED-4522-B42E-4672DDEE69DC}"/>
    <dgm:cxn modelId="{AD092D11-1D7D-4DA9-9A0E-0777B0D72237}" type="presOf" srcId="{9E635DF0-A1E2-4515-880E-6C9BDD19A30D}" destId="{4A35DD80-A147-434E-AE6A-1DDADBB7FB5A}" srcOrd="0" destOrd="0" presId="urn:microsoft.com/office/officeart/2005/8/layout/hList3"/>
    <dgm:cxn modelId="{D083A7C8-4967-454B-8F72-6D3BB4D88D43}" type="presParOf" srcId="{9364D894-56DF-421D-9850-87EFC0FCDF10}" destId="{A0A80671-09FB-452C-895C-110EBFA39422}" srcOrd="0" destOrd="0" presId="urn:microsoft.com/office/officeart/2005/8/layout/hList3"/>
    <dgm:cxn modelId="{8A314134-00D8-4B5E-A60C-6DCB8CD5B1A0}" type="presParOf" srcId="{9364D894-56DF-421D-9850-87EFC0FCDF10}" destId="{143E3331-4173-48AA-B806-50D79316CE1A}" srcOrd="1" destOrd="0" presId="urn:microsoft.com/office/officeart/2005/8/layout/hList3"/>
    <dgm:cxn modelId="{1E96A783-295C-41B8-AF86-1263F141154E}" type="presParOf" srcId="{143E3331-4173-48AA-B806-50D79316CE1A}" destId="{4A35DD80-A147-434E-AE6A-1DDADBB7FB5A}" srcOrd="0" destOrd="0" presId="urn:microsoft.com/office/officeart/2005/8/layout/hList3"/>
    <dgm:cxn modelId="{28FF6D90-3D8A-4929-B2C5-ACDB49F83782}" type="presParOf" srcId="{143E3331-4173-48AA-B806-50D79316CE1A}" destId="{C684BD29-0E43-4767-A332-029A2F6A4890}" srcOrd="1" destOrd="0" presId="urn:microsoft.com/office/officeart/2005/8/layout/hList3"/>
    <dgm:cxn modelId="{BECE0B93-A82C-4193-B771-6C8A51E1B0CD}" type="presParOf" srcId="{143E3331-4173-48AA-B806-50D79316CE1A}" destId="{E3184303-7C4D-4017-B2B5-2DFADFC00A60}" srcOrd="2" destOrd="0" presId="urn:microsoft.com/office/officeart/2005/8/layout/hList3"/>
    <dgm:cxn modelId="{A791F535-DC8B-4822-BF89-42342464DE13}" type="presParOf" srcId="{9364D894-56DF-421D-9850-87EFC0FCDF10}" destId="{A20EF84D-64E0-453D-AFF6-DE0A337BE1D5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2007C7F-42B0-49D8-A0DC-1A3772E2955E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54B6515-D18C-491E-AA64-CC1083880665}">
      <dgm:prSet phldrT="[Text]"/>
      <dgm:spPr/>
      <dgm:t>
        <a:bodyPr/>
        <a:lstStyle/>
        <a:p>
          <a:r>
            <a:rPr lang="en-US" dirty="0" smtClean="0"/>
            <a:t>PPI: Producer’s price index</a:t>
          </a:r>
          <a:endParaRPr lang="en-US" dirty="0"/>
        </a:p>
      </dgm:t>
    </dgm:pt>
    <dgm:pt modelId="{8241BB28-A44C-4B09-B2D5-5AF8F92C625C}" type="parTrans" cxnId="{FB5D372F-A26C-4D45-A12D-24F7A398CA68}">
      <dgm:prSet/>
      <dgm:spPr/>
      <dgm:t>
        <a:bodyPr/>
        <a:lstStyle/>
        <a:p>
          <a:endParaRPr lang="en-US"/>
        </a:p>
      </dgm:t>
    </dgm:pt>
    <dgm:pt modelId="{0F0955C8-A4F7-4CA9-A453-B48CA4F0F38C}" type="sibTrans" cxnId="{FB5D372F-A26C-4D45-A12D-24F7A398CA68}">
      <dgm:prSet/>
      <dgm:spPr/>
      <dgm:t>
        <a:bodyPr/>
        <a:lstStyle/>
        <a:p>
          <a:endParaRPr lang="en-US"/>
        </a:p>
      </dgm:t>
    </dgm:pt>
    <dgm:pt modelId="{8486433B-7A7E-4FAF-8205-668954408C71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PPI</a:t>
          </a:r>
          <a:r>
            <a:rPr lang="en-US" dirty="0" smtClean="0"/>
            <a:t>: Both goods and services, but not TAXES</a:t>
          </a:r>
          <a:endParaRPr lang="en-US" dirty="0"/>
        </a:p>
      </dgm:t>
    </dgm:pt>
    <dgm:pt modelId="{DC9F0CAC-C384-469B-9DA6-C85C3D5A262D}" type="parTrans" cxnId="{48049D94-4A0C-4C0A-97DC-81E988452B60}">
      <dgm:prSet/>
      <dgm:spPr/>
      <dgm:t>
        <a:bodyPr/>
        <a:lstStyle/>
        <a:p>
          <a:endParaRPr lang="en-US"/>
        </a:p>
      </dgm:t>
    </dgm:pt>
    <dgm:pt modelId="{3858DBA0-9257-4B34-95AC-1950B60D6B2D}" type="sibTrans" cxnId="{48049D94-4A0C-4C0A-97DC-81E988452B60}">
      <dgm:prSet/>
      <dgm:spPr/>
      <dgm:t>
        <a:bodyPr/>
        <a:lstStyle/>
        <a:p>
          <a:endParaRPr lang="en-US"/>
        </a:p>
      </dgm:t>
    </dgm:pt>
    <dgm:pt modelId="{11E16102-0C28-4510-8CC7-AE357C92C8A6}">
      <dgm:prSet phldrT="[Text]"/>
      <dgm:spPr/>
      <dgm:t>
        <a:bodyPr/>
        <a:lstStyle/>
        <a:p>
          <a:r>
            <a:rPr lang="en-US" dirty="0" smtClean="0"/>
            <a:t>Banking Business Service Price by RBI, since 2004</a:t>
          </a:r>
          <a:endParaRPr lang="en-US" dirty="0"/>
        </a:p>
      </dgm:t>
    </dgm:pt>
    <dgm:pt modelId="{4E10E51C-8EE2-40EA-8EAA-7D9DFB5F97E7}" type="parTrans" cxnId="{6A27C893-7B0F-46DF-A113-9F885E692D7E}">
      <dgm:prSet/>
      <dgm:spPr/>
      <dgm:t>
        <a:bodyPr/>
        <a:lstStyle/>
        <a:p>
          <a:endParaRPr lang="en-US"/>
        </a:p>
      </dgm:t>
    </dgm:pt>
    <dgm:pt modelId="{40B7B80B-B0CC-44B7-A201-5EF21C7973A9}" type="sibTrans" cxnId="{6A27C893-7B0F-46DF-A113-9F885E692D7E}">
      <dgm:prSet/>
      <dgm:spPr/>
      <dgm:t>
        <a:bodyPr/>
        <a:lstStyle/>
        <a:p>
          <a:endParaRPr lang="en-US"/>
        </a:p>
      </dgm:t>
    </dgm:pt>
    <dgm:pt modelId="{0A475114-C3D2-4DCC-877B-7C48BF953449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WPI</a:t>
          </a:r>
          <a:r>
            <a:rPr lang="en-US" dirty="0" smtClean="0"/>
            <a:t>: [Only goods + Taxes + APMC Levies] [!!ref pink box for update!!]</a:t>
          </a:r>
          <a:endParaRPr lang="en-US" dirty="0"/>
        </a:p>
      </dgm:t>
    </dgm:pt>
    <dgm:pt modelId="{FAC24B24-9394-4D94-99C3-3EAA5ED71A4C}" type="parTrans" cxnId="{BA17937D-0AA4-4225-B90E-B4B5B0DDACDF}">
      <dgm:prSet/>
      <dgm:spPr/>
      <dgm:t>
        <a:bodyPr/>
        <a:lstStyle/>
        <a:p>
          <a:endParaRPr lang="en-US"/>
        </a:p>
      </dgm:t>
    </dgm:pt>
    <dgm:pt modelId="{3513A6EE-3C3A-490E-A0FC-21DF0EBF3336}" type="sibTrans" cxnId="{BA17937D-0AA4-4225-B90E-B4B5B0DDACDF}">
      <dgm:prSet/>
      <dgm:spPr/>
      <dgm:t>
        <a:bodyPr/>
        <a:lstStyle/>
        <a:p>
          <a:endParaRPr lang="en-US"/>
        </a:p>
      </dgm:t>
    </dgm:pt>
    <dgm:pt modelId="{923421B1-8185-40FD-8C78-E14DDB7F152D}">
      <dgm:prSet phldrT="[Text]"/>
      <dgm:spPr/>
      <dgm:t>
        <a:bodyPr/>
        <a:lstStyle/>
        <a:p>
          <a:r>
            <a:rPr lang="en-US" dirty="0" smtClean="0"/>
            <a:t>Price change from Sellers’ perspective. Most OECD use. IMF wants India to use this, </a:t>
          </a:r>
          <a:r>
            <a:rPr lang="en-US" dirty="0" smtClean="0">
              <a:solidFill>
                <a:srgbClr val="FFC000"/>
              </a:solidFill>
            </a:rPr>
            <a:t>so more accurate GDP deflator. </a:t>
          </a:r>
          <a:r>
            <a:rPr lang="en-US" dirty="0" smtClean="0"/>
            <a:t>2014: CSO setup BN </a:t>
          </a:r>
          <a:r>
            <a:rPr lang="en-US" dirty="0" err="1" smtClean="0"/>
            <a:t>Goldar</a:t>
          </a:r>
          <a:r>
            <a:rPr lang="en-US" dirty="0" smtClean="0"/>
            <a:t> Committee </a:t>
          </a:r>
          <a:endParaRPr lang="en-US" dirty="0"/>
        </a:p>
      </dgm:t>
    </dgm:pt>
    <dgm:pt modelId="{EDCC76D1-E059-438E-961A-722AE7E6915A}" type="parTrans" cxnId="{EFF40C78-B4F0-44E0-95ED-AF982FCE007F}">
      <dgm:prSet/>
      <dgm:spPr/>
      <dgm:t>
        <a:bodyPr/>
        <a:lstStyle/>
        <a:p>
          <a:endParaRPr lang="en-US"/>
        </a:p>
      </dgm:t>
    </dgm:pt>
    <dgm:pt modelId="{BE0CD268-BBA9-424E-8A2E-3E18452B9047}" type="sibTrans" cxnId="{EFF40C78-B4F0-44E0-95ED-AF982FCE007F}">
      <dgm:prSet/>
      <dgm:spPr/>
      <dgm:t>
        <a:bodyPr/>
        <a:lstStyle/>
        <a:p>
          <a:endParaRPr lang="en-US"/>
        </a:p>
      </dgm:t>
    </dgm:pt>
    <dgm:pt modelId="{12C63D29-23AB-4D7F-A4CC-C80851AA2632}">
      <dgm:prSet phldrT="[Text]"/>
      <dgm:spPr/>
      <dgm:t>
        <a:bodyPr/>
        <a:lstStyle/>
        <a:p>
          <a:r>
            <a:rPr lang="en-US" dirty="0" smtClean="0"/>
            <a:t>Direct services: DD, NEFT, cards etc. </a:t>
          </a:r>
          <a:r>
            <a:rPr lang="en-US" dirty="0" smtClean="0">
              <a:solidFill>
                <a:srgbClr val="FFC000"/>
              </a:solidFill>
            </a:rPr>
            <a:t>“service charge” </a:t>
          </a:r>
          <a:endParaRPr lang="en-US" dirty="0">
            <a:solidFill>
              <a:srgbClr val="FFC000"/>
            </a:solidFill>
          </a:endParaRPr>
        </a:p>
      </dgm:t>
    </dgm:pt>
    <dgm:pt modelId="{BA0E0E32-8BAF-419C-B899-F83A2B855339}" type="parTrans" cxnId="{F6B86C09-32EE-4869-983E-27D7A37A3C3F}">
      <dgm:prSet/>
      <dgm:spPr/>
      <dgm:t>
        <a:bodyPr/>
        <a:lstStyle/>
        <a:p>
          <a:endParaRPr lang="en-US"/>
        </a:p>
      </dgm:t>
    </dgm:pt>
    <dgm:pt modelId="{A2348406-FCF6-4394-8E62-B5541076C552}" type="sibTrans" cxnId="{F6B86C09-32EE-4869-983E-27D7A37A3C3F}">
      <dgm:prSet/>
      <dgm:spPr/>
      <dgm:t>
        <a:bodyPr/>
        <a:lstStyle/>
        <a:p>
          <a:endParaRPr lang="en-US"/>
        </a:p>
      </dgm:t>
    </dgm:pt>
    <dgm:pt modelId="{03415329-D760-444A-9FA7-AC2F8B8DAE0F}">
      <dgm:prSet phldrT="[Text]"/>
      <dgm:spPr/>
      <dgm:t>
        <a:bodyPr/>
        <a:lstStyle/>
        <a:p>
          <a:r>
            <a:rPr lang="en-US" dirty="0" smtClean="0"/>
            <a:t>“intermediation services”: deposit and loan ops. </a:t>
          </a:r>
          <a:r>
            <a:rPr lang="en-US" dirty="0" smtClean="0">
              <a:solidFill>
                <a:srgbClr val="FFC000"/>
              </a:solidFill>
            </a:rPr>
            <a:t>“spread”</a:t>
          </a:r>
          <a:endParaRPr lang="en-US" dirty="0">
            <a:solidFill>
              <a:srgbClr val="FFC000"/>
            </a:solidFill>
          </a:endParaRPr>
        </a:p>
      </dgm:t>
    </dgm:pt>
    <dgm:pt modelId="{7CB1354D-2541-4AB3-B5A3-B7527B85E664}" type="parTrans" cxnId="{1D2A10A2-31A8-41D1-BAD4-51CE0FB0487D}">
      <dgm:prSet/>
      <dgm:spPr/>
      <dgm:t>
        <a:bodyPr/>
        <a:lstStyle/>
        <a:p>
          <a:endParaRPr lang="en-US"/>
        </a:p>
      </dgm:t>
    </dgm:pt>
    <dgm:pt modelId="{24E5019A-6772-4864-865F-457D0817634C}" type="sibTrans" cxnId="{1D2A10A2-31A8-41D1-BAD4-51CE0FB0487D}">
      <dgm:prSet/>
      <dgm:spPr/>
      <dgm:t>
        <a:bodyPr/>
        <a:lstStyle/>
        <a:p>
          <a:endParaRPr lang="en-US"/>
        </a:p>
      </dgm:t>
    </dgm:pt>
    <dgm:pt modelId="{BD9FA28B-F2C8-4F06-9F92-63C6857B7181}" type="pres">
      <dgm:prSet presAssocID="{82007C7F-42B0-49D8-A0DC-1A3772E2955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A55C13-0F59-46E3-8B2B-7D85623329DE}" type="pres">
      <dgm:prSet presAssocID="{C54B6515-D18C-491E-AA64-CC1083880665}" presName="comp" presStyleCnt="0"/>
      <dgm:spPr/>
      <dgm:t>
        <a:bodyPr/>
        <a:lstStyle/>
        <a:p>
          <a:endParaRPr lang="en-US"/>
        </a:p>
      </dgm:t>
    </dgm:pt>
    <dgm:pt modelId="{64D342BE-E534-4256-A38A-D56261AF6054}" type="pres">
      <dgm:prSet presAssocID="{C54B6515-D18C-491E-AA64-CC1083880665}" presName="box" presStyleLbl="node1" presStyleIdx="0" presStyleCnt="2"/>
      <dgm:spPr/>
      <dgm:t>
        <a:bodyPr/>
        <a:lstStyle/>
        <a:p>
          <a:endParaRPr lang="en-US"/>
        </a:p>
      </dgm:t>
    </dgm:pt>
    <dgm:pt modelId="{EDF589A8-A430-446C-B7EC-B7558DF88C2C}" type="pres">
      <dgm:prSet presAssocID="{C54B6515-D18C-491E-AA64-CC1083880665}" presName="img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6F50954-818C-4208-8E0E-43F496584847}" type="pres">
      <dgm:prSet presAssocID="{C54B6515-D18C-491E-AA64-CC108388066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08F52-DBBD-4370-BECE-1E9C38FA5EA4}" type="pres">
      <dgm:prSet presAssocID="{0F0955C8-A4F7-4CA9-A453-B48CA4F0F38C}" presName="spacer" presStyleCnt="0"/>
      <dgm:spPr/>
      <dgm:t>
        <a:bodyPr/>
        <a:lstStyle/>
        <a:p>
          <a:endParaRPr lang="en-US"/>
        </a:p>
      </dgm:t>
    </dgm:pt>
    <dgm:pt modelId="{A37AC733-4E58-4DD3-9A45-EE8C326A5332}" type="pres">
      <dgm:prSet presAssocID="{11E16102-0C28-4510-8CC7-AE357C92C8A6}" presName="comp" presStyleCnt="0"/>
      <dgm:spPr/>
      <dgm:t>
        <a:bodyPr/>
        <a:lstStyle/>
        <a:p>
          <a:endParaRPr lang="en-US"/>
        </a:p>
      </dgm:t>
    </dgm:pt>
    <dgm:pt modelId="{3F0ADFD9-47E8-48CF-AAE7-1332CACDE528}" type="pres">
      <dgm:prSet presAssocID="{11E16102-0C28-4510-8CC7-AE357C92C8A6}" presName="box" presStyleLbl="node1" presStyleIdx="1" presStyleCnt="2"/>
      <dgm:spPr/>
      <dgm:t>
        <a:bodyPr/>
        <a:lstStyle/>
        <a:p>
          <a:endParaRPr lang="en-US"/>
        </a:p>
      </dgm:t>
    </dgm:pt>
    <dgm:pt modelId="{4A676DE3-3B82-4ABE-8530-39C8D46D8F19}" type="pres">
      <dgm:prSet presAssocID="{11E16102-0C28-4510-8CC7-AE357C92C8A6}" presName="img" presStyleLbl="fgImgPlace1" presStyleIdx="1" presStyleCnt="2" custScaleX="8587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176B604-66EB-4116-B4DD-FBDCBF720A2E}" type="pres">
      <dgm:prSet presAssocID="{11E16102-0C28-4510-8CC7-AE357C92C8A6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27C893-7B0F-46DF-A113-9F885E692D7E}" srcId="{82007C7F-42B0-49D8-A0DC-1A3772E2955E}" destId="{11E16102-0C28-4510-8CC7-AE357C92C8A6}" srcOrd="1" destOrd="0" parTransId="{4E10E51C-8EE2-40EA-8EAA-7D9DFB5F97E7}" sibTransId="{40B7B80B-B0CC-44B7-A201-5EF21C7973A9}"/>
    <dgm:cxn modelId="{F3A45B0A-6487-4910-8661-C5828C24EFF3}" type="presOf" srcId="{11E16102-0C28-4510-8CC7-AE357C92C8A6}" destId="{3F0ADFD9-47E8-48CF-AAE7-1332CACDE528}" srcOrd="0" destOrd="0" presId="urn:microsoft.com/office/officeart/2005/8/layout/vList4"/>
    <dgm:cxn modelId="{48049D94-4A0C-4C0A-97DC-81E988452B60}" srcId="{C54B6515-D18C-491E-AA64-CC1083880665}" destId="{8486433B-7A7E-4FAF-8205-668954408C71}" srcOrd="1" destOrd="0" parTransId="{DC9F0CAC-C384-469B-9DA6-C85C3D5A262D}" sibTransId="{3858DBA0-9257-4B34-95AC-1950B60D6B2D}"/>
    <dgm:cxn modelId="{3B3F8BF5-EC23-4FDF-AE2D-C045E8DAEA87}" type="presOf" srcId="{11E16102-0C28-4510-8CC7-AE357C92C8A6}" destId="{F176B604-66EB-4116-B4DD-FBDCBF720A2E}" srcOrd="1" destOrd="0" presId="urn:microsoft.com/office/officeart/2005/8/layout/vList4"/>
    <dgm:cxn modelId="{F92421C8-CFBC-445D-8FA3-C13501434CC0}" type="presOf" srcId="{8486433B-7A7E-4FAF-8205-668954408C71}" destId="{F6F50954-818C-4208-8E0E-43F496584847}" srcOrd="1" destOrd="2" presId="urn:microsoft.com/office/officeart/2005/8/layout/vList4"/>
    <dgm:cxn modelId="{8C96A57E-2FC3-42A8-B90C-3205B855F39E}" type="presOf" srcId="{C54B6515-D18C-491E-AA64-CC1083880665}" destId="{F6F50954-818C-4208-8E0E-43F496584847}" srcOrd="1" destOrd="0" presId="urn:microsoft.com/office/officeart/2005/8/layout/vList4"/>
    <dgm:cxn modelId="{5B6E0BC1-A0DD-4A30-B390-AA620D773758}" type="presOf" srcId="{0A475114-C3D2-4DCC-877B-7C48BF953449}" destId="{F6F50954-818C-4208-8E0E-43F496584847}" srcOrd="1" destOrd="1" presId="urn:microsoft.com/office/officeart/2005/8/layout/vList4"/>
    <dgm:cxn modelId="{C8D0B71C-6890-475D-8AA8-8F8EA8462413}" type="presOf" srcId="{82007C7F-42B0-49D8-A0DC-1A3772E2955E}" destId="{BD9FA28B-F2C8-4F06-9F92-63C6857B7181}" srcOrd="0" destOrd="0" presId="urn:microsoft.com/office/officeart/2005/8/layout/vList4"/>
    <dgm:cxn modelId="{23BB6635-282C-4C46-902B-7C88D7315E92}" type="presOf" srcId="{923421B1-8185-40FD-8C78-E14DDB7F152D}" destId="{64D342BE-E534-4256-A38A-D56261AF6054}" srcOrd="0" destOrd="3" presId="urn:microsoft.com/office/officeart/2005/8/layout/vList4"/>
    <dgm:cxn modelId="{EFF40C78-B4F0-44E0-95ED-AF982FCE007F}" srcId="{C54B6515-D18C-491E-AA64-CC1083880665}" destId="{923421B1-8185-40FD-8C78-E14DDB7F152D}" srcOrd="2" destOrd="0" parTransId="{EDCC76D1-E059-438E-961A-722AE7E6915A}" sibTransId="{BE0CD268-BBA9-424E-8A2E-3E18452B9047}"/>
    <dgm:cxn modelId="{F3D5E643-CD22-4AED-A37F-E74B9F75866F}" type="presOf" srcId="{C54B6515-D18C-491E-AA64-CC1083880665}" destId="{64D342BE-E534-4256-A38A-D56261AF6054}" srcOrd="0" destOrd="0" presId="urn:microsoft.com/office/officeart/2005/8/layout/vList4"/>
    <dgm:cxn modelId="{FB5D372F-A26C-4D45-A12D-24F7A398CA68}" srcId="{82007C7F-42B0-49D8-A0DC-1A3772E2955E}" destId="{C54B6515-D18C-491E-AA64-CC1083880665}" srcOrd="0" destOrd="0" parTransId="{8241BB28-A44C-4B09-B2D5-5AF8F92C625C}" sibTransId="{0F0955C8-A4F7-4CA9-A453-B48CA4F0F38C}"/>
    <dgm:cxn modelId="{3215A6F0-8FF1-4F79-9616-CF6E2C33AA9C}" type="presOf" srcId="{12C63D29-23AB-4D7F-A4CC-C80851AA2632}" destId="{3F0ADFD9-47E8-48CF-AAE7-1332CACDE528}" srcOrd="0" destOrd="1" presId="urn:microsoft.com/office/officeart/2005/8/layout/vList4"/>
    <dgm:cxn modelId="{1D2A10A2-31A8-41D1-BAD4-51CE0FB0487D}" srcId="{11E16102-0C28-4510-8CC7-AE357C92C8A6}" destId="{03415329-D760-444A-9FA7-AC2F8B8DAE0F}" srcOrd="1" destOrd="0" parTransId="{7CB1354D-2541-4AB3-B5A3-B7527B85E664}" sibTransId="{24E5019A-6772-4864-865F-457D0817634C}"/>
    <dgm:cxn modelId="{F6B86C09-32EE-4869-983E-27D7A37A3C3F}" srcId="{11E16102-0C28-4510-8CC7-AE357C92C8A6}" destId="{12C63D29-23AB-4D7F-A4CC-C80851AA2632}" srcOrd="0" destOrd="0" parTransId="{BA0E0E32-8BAF-419C-B899-F83A2B855339}" sibTransId="{A2348406-FCF6-4394-8E62-B5541076C552}"/>
    <dgm:cxn modelId="{CFDFCB78-BBD7-4FD9-9FE7-CF75D9D7D45F}" type="presOf" srcId="{03415329-D760-444A-9FA7-AC2F8B8DAE0F}" destId="{F176B604-66EB-4116-B4DD-FBDCBF720A2E}" srcOrd="1" destOrd="2" presId="urn:microsoft.com/office/officeart/2005/8/layout/vList4"/>
    <dgm:cxn modelId="{BA17937D-0AA4-4225-B90E-B4B5B0DDACDF}" srcId="{C54B6515-D18C-491E-AA64-CC1083880665}" destId="{0A475114-C3D2-4DCC-877B-7C48BF953449}" srcOrd="0" destOrd="0" parTransId="{FAC24B24-9394-4D94-99C3-3EAA5ED71A4C}" sibTransId="{3513A6EE-3C3A-490E-A0FC-21DF0EBF3336}"/>
    <dgm:cxn modelId="{667C2D0B-E62E-4C93-A74D-D3CC3D8AA82F}" type="presOf" srcId="{8486433B-7A7E-4FAF-8205-668954408C71}" destId="{64D342BE-E534-4256-A38A-D56261AF6054}" srcOrd="0" destOrd="2" presId="urn:microsoft.com/office/officeart/2005/8/layout/vList4"/>
    <dgm:cxn modelId="{96266A82-EB84-40B8-A45C-852FD0EFE8E8}" type="presOf" srcId="{923421B1-8185-40FD-8C78-E14DDB7F152D}" destId="{F6F50954-818C-4208-8E0E-43F496584847}" srcOrd="1" destOrd="3" presId="urn:microsoft.com/office/officeart/2005/8/layout/vList4"/>
    <dgm:cxn modelId="{2914A636-39C5-4729-BCE3-7F5D5B8DF158}" type="presOf" srcId="{0A475114-C3D2-4DCC-877B-7C48BF953449}" destId="{64D342BE-E534-4256-A38A-D56261AF6054}" srcOrd="0" destOrd="1" presId="urn:microsoft.com/office/officeart/2005/8/layout/vList4"/>
    <dgm:cxn modelId="{D859862B-C96E-4FBE-B752-D8B746EBC1A2}" type="presOf" srcId="{03415329-D760-444A-9FA7-AC2F8B8DAE0F}" destId="{3F0ADFD9-47E8-48CF-AAE7-1332CACDE528}" srcOrd="0" destOrd="2" presId="urn:microsoft.com/office/officeart/2005/8/layout/vList4"/>
    <dgm:cxn modelId="{2462DE79-371E-40DF-82CB-7CA16AF4E3C3}" type="presOf" srcId="{12C63D29-23AB-4D7F-A4CC-C80851AA2632}" destId="{F176B604-66EB-4116-B4DD-FBDCBF720A2E}" srcOrd="1" destOrd="1" presId="urn:microsoft.com/office/officeart/2005/8/layout/vList4"/>
    <dgm:cxn modelId="{25554B6B-EDDD-4DA3-96D9-E782D7200C54}" type="presParOf" srcId="{BD9FA28B-F2C8-4F06-9F92-63C6857B7181}" destId="{D3A55C13-0F59-46E3-8B2B-7D85623329DE}" srcOrd="0" destOrd="0" presId="urn:microsoft.com/office/officeart/2005/8/layout/vList4"/>
    <dgm:cxn modelId="{381820A2-5CFF-424D-85D9-7F85F3F955F3}" type="presParOf" srcId="{D3A55C13-0F59-46E3-8B2B-7D85623329DE}" destId="{64D342BE-E534-4256-A38A-D56261AF6054}" srcOrd="0" destOrd="0" presId="urn:microsoft.com/office/officeart/2005/8/layout/vList4"/>
    <dgm:cxn modelId="{C34CB3F1-41E7-4058-874A-A4F5F1E94640}" type="presParOf" srcId="{D3A55C13-0F59-46E3-8B2B-7D85623329DE}" destId="{EDF589A8-A430-446C-B7EC-B7558DF88C2C}" srcOrd="1" destOrd="0" presId="urn:microsoft.com/office/officeart/2005/8/layout/vList4"/>
    <dgm:cxn modelId="{6FF07B19-9359-4EA2-9967-16562F081DEB}" type="presParOf" srcId="{D3A55C13-0F59-46E3-8B2B-7D85623329DE}" destId="{F6F50954-818C-4208-8E0E-43F496584847}" srcOrd="2" destOrd="0" presId="urn:microsoft.com/office/officeart/2005/8/layout/vList4"/>
    <dgm:cxn modelId="{945AD1EE-4CA6-4CA2-9387-597000DA3541}" type="presParOf" srcId="{BD9FA28B-F2C8-4F06-9F92-63C6857B7181}" destId="{2C208F52-DBBD-4370-BECE-1E9C38FA5EA4}" srcOrd="1" destOrd="0" presId="urn:microsoft.com/office/officeart/2005/8/layout/vList4"/>
    <dgm:cxn modelId="{45455D78-6D01-45DE-B507-27A6740F20FF}" type="presParOf" srcId="{BD9FA28B-F2C8-4F06-9F92-63C6857B7181}" destId="{A37AC733-4E58-4DD3-9A45-EE8C326A5332}" srcOrd="2" destOrd="0" presId="urn:microsoft.com/office/officeart/2005/8/layout/vList4"/>
    <dgm:cxn modelId="{03ABD8E7-34E1-4377-9D1C-EB9157DC04C0}" type="presParOf" srcId="{A37AC733-4E58-4DD3-9A45-EE8C326A5332}" destId="{3F0ADFD9-47E8-48CF-AAE7-1332CACDE528}" srcOrd="0" destOrd="0" presId="urn:microsoft.com/office/officeart/2005/8/layout/vList4"/>
    <dgm:cxn modelId="{8C01BBB7-1009-4B4C-AA7F-791416106D8D}" type="presParOf" srcId="{A37AC733-4E58-4DD3-9A45-EE8C326A5332}" destId="{4A676DE3-3B82-4ABE-8530-39C8D46D8F19}" srcOrd="1" destOrd="0" presId="urn:microsoft.com/office/officeart/2005/8/layout/vList4"/>
    <dgm:cxn modelId="{833BFA84-2B16-449D-A429-FA7502B7F70F}" type="presParOf" srcId="{A37AC733-4E58-4DD3-9A45-EE8C326A5332}" destId="{F176B604-66EB-4116-B4DD-FBDCBF720A2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2007C7F-42B0-49D8-A0DC-1A3772E2955E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54B6515-D18C-491E-AA64-CC1083880665}">
      <dgm:prSet phldrT="[Text]"/>
      <dgm:spPr/>
      <dgm:t>
        <a:bodyPr/>
        <a:lstStyle/>
        <a:p>
          <a:r>
            <a:rPr lang="en-US" dirty="0" smtClean="0"/>
            <a:t>Inflation expectation survey for households by RBI, since 2007</a:t>
          </a:r>
          <a:endParaRPr lang="en-US" dirty="0"/>
        </a:p>
      </dgm:t>
    </dgm:pt>
    <dgm:pt modelId="{8241BB28-A44C-4B09-B2D5-5AF8F92C625C}" type="parTrans" cxnId="{FB5D372F-A26C-4D45-A12D-24F7A398CA68}">
      <dgm:prSet/>
      <dgm:spPr/>
      <dgm:t>
        <a:bodyPr/>
        <a:lstStyle/>
        <a:p>
          <a:endParaRPr lang="en-US"/>
        </a:p>
      </dgm:t>
    </dgm:pt>
    <dgm:pt modelId="{0F0955C8-A4F7-4CA9-A453-B48CA4F0F38C}" type="sibTrans" cxnId="{FB5D372F-A26C-4D45-A12D-24F7A398CA68}">
      <dgm:prSet/>
      <dgm:spPr/>
      <dgm:t>
        <a:bodyPr/>
        <a:lstStyle/>
        <a:p>
          <a:endParaRPr lang="en-US"/>
        </a:p>
      </dgm:t>
    </dgm:pt>
    <dgm:pt modelId="{11E16102-0C28-4510-8CC7-AE357C92C8A6}">
      <dgm:prSet phldrT="[Text]"/>
      <dgm:spPr/>
      <dgm:t>
        <a:bodyPr/>
        <a:lstStyle/>
        <a:p>
          <a:r>
            <a:rPr lang="en-US" dirty="0" smtClean="0"/>
            <a:t>RESIDEX by NHB (100% RBI owned), since 2007</a:t>
          </a:r>
          <a:endParaRPr lang="en-US" dirty="0"/>
        </a:p>
      </dgm:t>
    </dgm:pt>
    <dgm:pt modelId="{4E10E51C-8EE2-40EA-8EAA-7D9DFB5F97E7}" type="parTrans" cxnId="{6A27C893-7B0F-46DF-A113-9F885E692D7E}">
      <dgm:prSet/>
      <dgm:spPr/>
      <dgm:t>
        <a:bodyPr/>
        <a:lstStyle/>
        <a:p>
          <a:endParaRPr lang="en-US"/>
        </a:p>
      </dgm:t>
    </dgm:pt>
    <dgm:pt modelId="{40B7B80B-B0CC-44B7-A201-5EF21C7973A9}" type="sibTrans" cxnId="{6A27C893-7B0F-46DF-A113-9F885E692D7E}">
      <dgm:prSet/>
      <dgm:spPr/>
      <dgm:t>
        <a:bodyPr/>
        <a:lstStyle/>
        <a:p>
          <a:endParaRPr lang="en-US"/>
        </a:p>
      </dgm:t>
    </dgm:pt>
    <dgm:pt modelId="{03BB16A2-CCB3-4448-96C8-F6064AFC9EE9}">
      <dgm:prSet/>
      <dgm:spPr/>
      <dgm:t>
        <a:bodyPr/>
        <a:lstStyle/>
        <a:p>
          <a:r>
            <a:rPr lang="en-US" dirty="0" smtClean="0"/>
            <a:t>~5k households across 18 cities. Since 2005</a:t>
          </a:r>
          <a:endParaRPr lang="en-US" dirty="0"/>
        </a:p>
      </dgm:t>
    </dgm:pt>
    <dgm:pt modelId="{2D08347B-2548-4BBC-8901-2E22D0877B41}" type="parTrans" cxnId="{6E839D90-452B-436E-85A8-D3EF5762B373}">
      <dgm:prSet/>
      <dgm:spPr/>
      <dgm:t>
        <a:bodyPr/>
        <a:lstStyle/>
        <a:p>
          <a:endParaRPr lang="en-US"/>
        </a:p>
      </dgm:t>
    </dgm:pt>
    <dgm:pt modelId="{1D5ADD14-4A97-42AE-A715-DDF182CEB728}" type="sibTrans" cxnId="{6E839D90-452B-436E-85A8-D3EF5762B373}">
      <dgm:prSet/>
      <dgm:spPr/>
      <dgm:t>
        <a:bodyPr/>
        <a:lstStyle/>
        <a:p>
          <a:endParaRPr lang="en-US"/>
        </a:p>
      </dgm:t>
    </dgm:pt>
    <dgm:pt modelId="{02CDE4A0-ADC3-4210-B84F-47DF92ECB6C2}">
      <dgm:prSet/>
      <dgm:spPr/>
      <dgm:t>
        <a:bodyPr/>
        <a:lstStyle/>
        <a:p>
          <a:r>
            <a:rPr lang="en-US" dirty="0" smtClean="0"/>
            <a:t>Housing prices in 26 cities.</a:t>
          </a:r>
          <a:endParaRPr lang="en-US" dirty="0"/>
        </a:p>
      </dgm:t>
    </dgm:pt>
    <dgm:pt modelId="{C467C4E2-B016-4337-83BF-3AB682805115}" type="parTrans" cxnId="{9D364542-21C0-42D4-AC99-A876E3726356}">
      <dgm:prSet/>
      <dgm:spPr/>
      <dgm:t>
        <a:bodyPr/>
        <a:lstStyle/>
        <a:p>
          <a:endParaRPr lang="en-US"/>
        </a:p>
      </dgm:t>
    </dgm:pt>
    <dgm:pt modelId="{52428615-008C-4771-9FC7-40B7B83F0B93}" type="sibTrans" cxnId="{9D364542-21C0-42D4-AC99-A876E3726356}">
      <dgm:prSet/>
      <dgm:spPr/>
      <dgm:t>
        <a:bodyPr/>
        <a:lstStyle/>
        <a:p>
          <a:endParaRPr lang="en-US"/>
        </a:p>
      </dgm:t>
    </dgm:pt>
    <dgm:pt modelId="{D816D705-7172-471C-B261-B35C922E7CAB}">
      <dgm:prSet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2017, March: </a:t>
          </a:r>
          <a:r>
            <a:rPr lang="en-US" dirty="0" smtClean="0"/>
            <a:t>planning to revamp, add new index like Rental Index, Construction Material Index.</a:t>
          </a:r>
          <a:endParaRPr lang="en-US" dirty="0"/>
        </a:p>
      </dgm:t>
    </dgm:pt>
    <dgm:pt modelId="{741B8545-EBFE-4B35-8AA8-715FB1D66CBB}" type="parTrans" cxnId="{28BAA508-1C0F-484F-BDAB-B2D3FAE90B7F}">
      <dgm:prSet/>
      <dgm:spPr/>
      <dgm:t>
        <a:bodyPr/>
        <a:lstStyle/>
        <a:p>
          <a:endParaRPr lang="en-US"/>
        </a:p>
      </dgm:t>
    </dgm:pt>
    <dgm:pt modelId="{B982B87F-570E-4DAF-9C04-21609FB8F763}" type="sibTrans" cxnId="{28BAA508-1C0F-484F-BDAB-B2D3FAE90B7F}">
      <dgm:prSet/>
      <dgm:spPr/>
      <dgm:t>
        <a:bodyPr/>
        <a:lstStyle/>
        <a:p>
          <a:endParaRPr lang="en-US"/>
        </a:p>
      </dgm:t>
    </dgm:pt>
    <dgm:pt modelId="{49DE8AB2-CF5E-4E37-8861-8FAF83C3CE2E}">
      <dgm:prSet/>
      <dgm:spPr/>
      <dgm:t>
        <a:bodyPr/>
        <a:lstStyle/>
        <a:p>
          <a:r>
            <a:rPr lang="en-US" dirty="0" smtClean="0"/>
            <a:t>For 3 months, 1 year.</a:t>
          </a:r>
          <a:endParaRPr lang="en-US" dirty="0"/>
        </a:p>
      </dgm:t>
    </dgm:pt>
    <dgm:pt modelId="{CD0EA91D-AE20-4EAD-A2F7-8D9446413028}" type="parTrans" cxnId="{A93EDE20-853A-48E9-AE59-1CAA6F80A4E1}">
      <dgm:prSet/>
      <dgm:spPr/>
      <dgm:t>
        <a:bodyPr/>
        <a:lstStyle/>
        <a:p>
          <a:endParaRPr lang="en-US"/>
        </a:p>
      </dgm:t>
    </dgm:pt>
    <dgm:pt modelId="{436582AB-664C-462A-92D3-D95B259DFAB7}" type="sibTrans" cxnId="{A93EDE20-853A-48E9-AE59-1CAA6F80A4E1}">
      <dgm:prSet/>
      <dgm:spPr/>
      <dgm:t>
        <a:bodyPr/>
        <a:lstStyle/>
        <a:p>
          <a:endParaRPr lang="en-US"/>
        </a:p>
      </dgm:t>
    </dgm:pt>
    <dgm:pt modelId="{BD9FA28B-F2C8-4F06-9F92-63C6857B7181}" type="pres">
      <dgm:prSet presAssocID="{82007C7F-42B0-49D8-A0DC-1A3772E2955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A55C13-0F59-46E3-8B2B-7D85623329DE}" type="pres">
      <dgm:prSet presAssocID="{C54B6515-D18C-491E-AA64-CC1083880665}" presName="comp" presStyleCnt="0"/>
      <dgm:spPr/>
      <dgm:t>
        <a:bodyPr/>
        <a:lstStyle/>
        <a:p>
          <a:endParaRPr lang="en-US"/>
        </a:p>
      </dgm:t>
    </dgm:pt>
    <dgm:pt modelId="{64D342BE-E534-4256-A38A-D56261AF6054}" type="pres">
      <dgm:prSet presAssocID="{C54B6515-D18C-491E-AA64-CC1083880665}" presName="box" presStyleLbl="node1" presStyleIdx="0" presStyleCnt="2"/>
      <dgm:spPr/>
      <dgm:t>
        <a:bodyPr/>
        <a:lstStyle/>
        <a:p>
          <a:endParaRPr lang="en-US"/>
        </a:p>
      </dgm:t>
    </dgm:pt>
    <dgm:pt modelId="{EDF589A8-A430-446C-B7EC-B7558DF88C2C}" type="pres">
      <dgm:prSet presAssocID="{C54B6515-D18C-491E-AA64-CC1083880665}" presName="img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6F50954-818C-4208-8E0E-43F496584847}" type="pres">
      <dgm:prSet presAssocID="{C54B6515-D18C-491E-AA64-CC108388066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08F52-DBBD-4370-BECE-1E9C38FA5EA4}" type="pres">
      <dgm:prSet presAssocID="{0F0955C8-A4F7-4CA9-A453-B48CA4F0F38C}" presName="spacer" presStyleCnt="0"/>
      <dgm:spPr/>
      <dgm:t>
        <a:bodyPr/>
        <a:lstStyle/>
        <a:p>
          <a:endParaRPr lang="en-US"/>
        </a:p>
      </dgm:t>
    </dgm:pt>
    <dgm:pt modelId="{A37AC733-4E58-4DD3-9A45-EE8C326A5332}" type="pres">
      <dgm:prSet presAssocID="{11E16102-0C28-4510-8CC7-AE357C92C8A6}" presName="comp" presStyleCnt="0"/>
      <dgm:spPr/>
      <dgm:t>
        <a:bodyPr/>
        <a:lstStyle/>
        <a:p>
          <a:endParaRPr lang="en-US"/>
        </a:p>
      </dgm:t>
    </dgm:pt>
    <dgm:pt modelId="{3F0ADFD9-47E8-48CF-AAE7-1332CACDE528}" type="pres">
      <dgm:prSet presAssocID="{11E16102-0C28-4510-8CC7-AE357C92C8A6}" presName="box" presStyleLbl="node1" presStyleIdx="1" presStyleCnt="2"/>
      <dgm:spPr/>
      <dgm:t>
        <a:bodyPr/>
        <a:lstStyle/>
        <a:p>
          <a:endParaRPr lang="en-US"/>
        </a:p>
      </dgm:t>
    </dgm:pt>
    <dgm:pt modelId="{4A676DE3-3B82-4ABE-8530-39C8D46D8F19}" type="pres">
      <dgm:prSet presAssocID="{11E16102-0C28-4510-8CC7-AE357C92C8A6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176B604-66EB-4116-B4DD-FBDCBF720A2E}" type="pres">
      <dgm:prSet presAssocID="{11E16102-0C28-4510-8CC7-AE357C92C8A6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27C893-7B0F-46DF-A113-9F885E692D7E}" srcId="{82007C7F-42B0-49D8-A0DC-1A3772E2955E}" destId="{11E16102-0C28-4510-8CC7-AE357C92C8A6}" srcOrd="1" destOrd="0" parTransId="{4E10E51C-8EE2-40EA-8EAA-7D9DFB5F97E7}" sibTransId="{40B7B80B-B0CC-44B7-A201-5EF21C7973A9}"/>
    <dgm:cxn modelId="{F3A45B0A-6487-4910-8661-C5828C24EFF3}" type="presOf" srcId="{11E16102-0C28-4510-8CC7-AE357C92C8A6}" destId="{3F0ADFD9-47E8-48CF-AAE7-1332CACDE528}" srcOrd="0" destOrd="0" presId="urn:microsoft.com/office/officeart/2005/8/layout/vList4"/>
    <dgm:cxn modelId="{FDE48BE8-879B-4057-9774-106010E85E66}" type="presOf" srcId="{02CDE4A0-ADC3-4210-B84F-47DF92ECB6C2}" destId="{F176B604-66EB-4116-B4DD-FBDCBF720A2E}" srcOrd="1" destOrd="1" presId="urn:microsoft.com/office/officeart/2005/8/layout/vList4"/>
    <dgm:cxn modelId="{3B3F8BF5-EC23-4FDF-AE2D-C045E8DAEA87}" type="presOf" srcId="{11E16102-0C28-4510-8CC7-AE357C92C8A6}" destId="{F176B604-66EB-4116-B4DD-FBDCBF720A2E}" srcOrd="1" destOrd="0" presId="urn:microsoft.com/office/officeart/2005/8/layout/vList4"/>
    <dgm:cxn modelId="{BD4A7729-3A10-409F-8695-D5C1003C727B}" type="presOf" srcId="{49DE8AB2-CF5E-4E37-8861-8FAF83C3CE2E}" destId="{F6F50954-818C-4208-8E0E-43F496584847}" srcOrd="1" destOrd="2" presId="urn:microsoft.com/office/officeart/2005/8/layout/vList4"/>
    <dgm:cxn modelId="{21BFFFBC-D139-4006-948D-5D0A79E324B9}" type="presOf" srcId="{03BB16A2-CCB3-4448-96C8-F6064AFC9EE9}" destId="{F6F50954-818C-4208-8E0E-43F496584847}" srcOrd="1" destOrd="1" presId="urn:microsoft.com/office/officeart/2005/8/layout/vList4"/>
    <dgm:cxn modelId="{9D364542-21C0-42D4-AC99-A876E3726356}" srcId="{11E16102-0C28-4510-8CC7-AE357C92C8A6}" destId="{02CDE4A0-ADC3-4210-B84F-47DF92ECB6C2}" srcOrd="0" destOrd="0" parTransId="{C467C4E2-B016-4337-83BF-3AB682805115}" sibTransId="{52428615-008C-4771-9FC7-40B7B83F0B93}"/>
    <dgm:cxn modelId="{8C96A57E-2FC3-42A8-B90C-3205B855F39E}" type="presOf" srcId="{C54B6515-D18C-491E-AA64-CC1083880665}" destId="{F6F50954-818C-4208-8E0E-43F496584847}" srcOrd="1" destOrd="0" presId="urn:microsoft.com/office/officeart/2005/8/layout/vList4"/>
    <dgm:cxn modelId="{C8D0B71C-6890-475D-8AA8-8F8EA8462413}" type="presOf" srcId="{82007C7F-42B0-49D8-A0DC-1A3772E2955E}" destId="{BD9FA28B-F2C8-4F06-9F92-63C6857B7181}" srcOrd="0" destOrd="0" presId="urn:microsoft.com/office/officeart/2005/8/layout/vList4"/>
    <dgm:cxn modelId="{28BAA508-1C0F-484F-BDAB-B2D3FAE90B7F}" srcId="{11E16102-0C28-4510-8CC7-AE357C92C8A6}" destId="{D816D705-7172-471C-B261-B35C922E7CAB}" srcOrd="1" destOrd="0" parTransId="{741B8545-EBFE-4B35-8AA8-715FB1D66CBB}" sibTransId="{B982B87F-570E-4DAF-9C04-21609FB8F763}"/>
    <dgm:cxn modelId="{F3D5E643-CD22-4AED-A37F-E74B9F75866F}" type="presOf" srcId="{C54B6515-D18C-491E-AA64-CC1083880665}" destId="{64D342BE-E534-4256-A38A-D56261AF6054}" srcOrd="0" destOrd="0" presId="urn:microsoft.com/office/officeart/2005/8/layout/vList4"/>
    <dgm:cxn modelId="{FB5D372F-A26C-4D45-A12D-24F7A398CA68}" srcId="{82007C7F-42B0-49D8-A0DC-1A3772E2955E}" destId="{C54B6515-D18C-491E-AA64-CC1083880665}" srcOrd="0" destOrd="0" parTransId="{8241BB28-A44C-4B09-B2D5-5AF8F92C625C}" sibTransId="{0F0955C8-A4F7-4CA9-A453-B48CA4F0F38C}"/>
    <dgm:cxn modelId="{D6C2C0E2-1867-442E-99BC-D104C3187C1B}" type="presOf" srcId="{03BB16A2-CCB3-4448-96C8-F6064AFC9EE9}" destId="{64D342BE-E534-4256-A38A-D56261AF6054}" srcOrd="0" destOrd="1" presId="urn:microsoft.com/office/officeart/2005/8/layout/vList4"/>
    <dgm:cxn modelId="{4087957B-42AC-4FE8-BAAA-9E2AAAFC4480}" type="presOf" srcId="{02CDE4A0-ADC3-4210-B84F-47DF92ECB6C2}" destId="{3F0ADFD9-47E8-48CF-AAE7-1332CACDE528}" srcOrd="0" destOrd="1" presId="urn:microsoft.com/office/officeart/2005/8/layout/vList4"/>
    <dgm:cxn modelId="{3F0E878F-E7A1-45BE-9C00-BC6FE1994FDB}" type="presOf" srcId="{49DE8AB2-CF5E-4E37-8861-8FAF83C3CE2E}" destId="{64D342BE-E534-4256-A38A-D56261AF6054}" srcOrd="0" destOrd="2" presId="urn:microsoft.com/office/officeart/2005/8/layout/vList4"/>
    <dgm:cxn modelId="{1991485E-25D4-4F4B-A896-448F19DD0875}" type="presOf" srcId="{D816D705-7172-471C-B261-B35C922E7CAB}" destId="{3F0ADFD9-47E8-48CF-AAE7-1332CACDE528}" srcOrd="0" destOrd="2" presId="urn:microsoft.com/office/officeart/2005/8/layout/vList4"/>
    <dgm:cxn modelId="{A93EDE20-853A-48E9-AE59-1CAA6F80A4E1}" srcId="{C54B6515-D18C-491E-AA64-CC1083880665}" destId="{49DE8AB2-CF5E-4E37-8861-8FAF83C3CE2E}" srcOrd="1" destOrd="0" parTransId="{CD0EA91D-AE20-4EAD-A2F7-8D9446413028}" sibTransId="{436582AB-664C-462A-92D3-D95B259DFAB7}"/>
    <dgm:cxn modelId="{6E839D90-452B-436E-85A8-D3EF5762B373}" srcId="{C54B6515-D18C-491E-AA64-CC1083880665}" destId="{03BB16A2-CCB3-4448-96C8-F6064AFC9EE9}" srcOrd="0" destOrd="0" parTransId="{2D08347B-2548-4BBC-8901-2E22D0877B41}" sibTransId="{1D5ADD14-4A97-42AE-A715-DDF182CEB728}"/>
    <dgm:cxn modelId="{FEAE70B6-CC11-4E24-A526-02B354E02D0D}" type="presOf" srcId="{D816D705-7172-471C-B261-B35C922E7CAB}" destId="{F176B604-66EB-4116-B4DD-FBDCBF720A2E}" srcOrd="1" destOrd="2" presId="urn:microsoft.com/office/officeart/2005/8/layout/vList4"/>
    <dgm:cxn modelId="{25554B6B-EDDD-4DA3-96D9-E782D7200C54}" type="presParOf" srcId="{BD9FA28B-F2C8-4F06-9F92-63C6857B7181}" destId="{D3A55C13-0F59-46E3-8B2B-7D85623329DE}" srcOrd="0" destOrd="0" presId="urn:microsoft.com/office/officeart/2005/8/layout/vList4"/>
    <dgm:cxn modelId="{381820A2-5CFF-424D-85D9-7F85F3F955F3}" type="presParOf" srcId="{D3A55C13-0F59-46E3-8B2B-7D85623329DE}" destId="{64D342BE-E534-4256-A38A-D56261AF6054}" srcOrd="0" destOrd="0" presId="urn:microsoft.com/office/officeart/2005/8/layout/vList4"/>
    <dgm:cxn modelId="{C34CB3F1-41E7-4058-874A-A4F5F1E94640}" type="presParOf" srcId="{D3A55C13-0F59-46E3-8B2B-7D85623329DE}" destId="{EDF589A8-A430-446C-B7EC-B7558DF88C2C}" srcOrd="1" destOrd="0" presId="urn:microsoft.com/office/officeart/2005/8/layout/vList4"/>
    <dgm:cxn modelId="{6FF07B19-9359-4EA2-9967-16562F081DEB}" type="presParOf" srcId="{D3A55C13-0F59-46E3-8B2B-7D85623329DE}" destId="{F6F50954-818C-4208-8E0E-43F496584847}" srcOrd="2" destOrd="0" presId="urn:microsoft.com/office/officeart/2005/8/layout/vList4"/>
    <dgm:cxn modelId="{945AD1EE-4CA6-4CA2-9387-597000DA3541}" type="presParOf" srcId="{BD9FA28B-F2C8-4F06-9F92-63C6857B7181}" destId="{2C208F52-DBBD-4370-BECE-1E9C38FA5EA4}" srcOrd="1" destOrd="0" presId="urn:microsoft.com/office/officeart/2005/8/layout/vList4"/>
    <dgm:cxn modelId="{45455D78-6D01-45DE-B507-27A6740F20FF}" type="presParOf" srcId="{BD9FA28B-F2C8-4F06-9F92-63C6857B7181}" destId="{A37AC733-4E58-4DD3-9A45-EE8C326A5332}" srcOrd="2" destOrd="0" presId="urn:microsoft.com/office/officeart/2005/8/layout/vList4"/>
    <dgm:cxn modelId="{03ABD8E7-34E1-4377-9D1C-EB9157DC04C0}" type="presParOf" srcId="{A37AC733-4E58-4DD3-9A45-EE8C326A5332}" destId="{3F0ADFD9-47E8-48CF-AAE7-1332CACDE528}" srcOrd="0" destOrd="0" presId="urn:microsoft.com/office/officeart/2005/8/layout/vList4"/>
    <dgm:cxn modelId="{8C01BBB7-1009-4B4C-AA7F-791416106D8D}" type="presParOf" srcId="{A37AC733-4E58-4DD3-9A45-EE8C326A5332}" destId="{4A676DE3-3B82-4ABE-8530-39C8D46D8F19}" srcOrd="1" destOrd="0" presId="urn:microsoft.com/office/officeart/2005/8/layout/vList4"/>
    <dgm:cxn modelId="{833BFA84-2B16-449D-A429-FA7502B7F70F}" type="presParOf" srcId="{A37AC733-4E58-4DD3-9A45-EE8C326A5332}" destId="{F176B604-66EB-4116-B4DD-FBDCBF720A2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133D098-F074-4E1F-8401-96AC308E0E3F}" type="doc">
      <dgm:prSet loTypeId="urn:diagrams.loki3.com/VaryingWidthList" loCatId="list" qsTypeId="urn:microsoft.com/office/officeart/2005/8/quickstyle/3d9" qsCatId="3D" csTypeId="urn:microsoft.com/office/officeart/2005/8/colors/accent1_5" csCatId="accent1" phldr="1"/>
      <dgm:spPr/>
    </dgm:pt>
    <dgm:pt modelId="{BE0091A7-14D6-486A-AF5E-23779A97333C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strike="sngStrike" dirty="0" smtClean="0"/>
            <a:t>Inflation Theory </a:t>
          </a:r>
          <a:endParaRPr lang="en-US" strike="sngStrike" dirty="0"/>
        </a:p>
      </dgm:t>
    </dgm:pt>
    <dgm:pt modelId="{FCD991F0-9A9A-4C35-B016-200D830EE14B}" type="parTrans" cxnId="{CF064EBD-A9A9-41A3-B3F3-4268FF6E3FFC}">
      <dgm:prSet/>
      <dgm:spPr/>
      <dgm:t>
        <a:bodyPr/>
        <a:lstStyle/>
        <a:p>
          <a:endParaRPr lang="en-US"/>
        </a:p>
      </dgm:t>
    </dgm:pt>
    <dgm:pt modelId="{A25A8D8D-E69C-42BF-921D-62C4ADEC8719}" type="sibTrans" cxnId="{CF064EBD-A9A9-41A3-B3F3-4268FF6E3FFC}">
      <dgm:prSet/>
      <dgm:spPr/>
      <dgm:t>
        <a:bodyPr/>
        <a:lstStyle/>
        <a:p>
          <a:endParaRPr lang="en-US"/>
        </a:p>
      </dgm:t>
    </dgm:pt>
    <dgm:pt modelId="{C89B1021-6DC0-439D-9967-CC4ACC84BBDC}">
      <dgm:prSet phldrT="[Text]"/>
      <dgm:spPr>
        <a:solidFill>
          <a:srgbClr val="00B050"/>
        </a:solidFill>
      </dgm:spPr>
      <dgm:t>
        <a:bodyPr/>
        <a:lstStyle/>
        <a:p>
          <a:r>
            <a:rPr lang="en-US" strike="sngStrike" dirty="0" smtClean="0"/>
            <a:t>Index Theory </a:t>
          </a:r>
          <a:endParaRPr lang="en-US" strike="sngStrike" dirty="0"/>
        </a:p>
      </dgm:t>
    </dgm:pt>
    <dgm:pt modelId="{9431CB88-1322-48F0-AB7E-5221CF703935}" type="parTrans" cxnId="{F338882B-79A9-4FB5-9340-C62A8BB94ECE}">
      <dgm:prSet/>
      <dgm:spPr/>
      <dgm:t>
        <a:bodyPr/>
        <a:lstStyle/>
        <a:p>
          <a:endParaRPr lang="en-US"/>
        </a:p>
      </dgm:t>
    </dgm:pt>
    <dgm:pt modelId="{1AF321EB-1940-4BDA-BBF4-36A162151FD8}" type="sibTrans" cxnId="{F338882B-79A9-4FB5-9340-C62A8BB94ECE}">
      <dgm:prSet/>
      <dgm:spPr/>
      <dgm:t>
        <a:bodyPr/>
        <a:lstStyle/>
        <a:p>
          <a:endParaRPr lang="en-US"/>
        </a:p>
      </dgm:t>
    </dgm:pt>
    <dgm:pt modelId="{59E0ADAA-6098-4011-AFC5-ADFA4A7C8B4A}">
      <dgm:prSet phldrT="[Text]"/>
      <dgm:spPr>
        <a:solidFill>
          <a:srgbClr val="00B050"/>
        </a:solidFill>
      </dgm:spPr>
      <dgm:t>
        <a:bodyPr/>
        <a:lstStyle/>
        <a:p>
          <a:r>
            <a:rPr lang="en-US" strike="sngStrike" dirty="0" smtClean="0"/>
            <a:t>Inflation Indexes</a:t>
          </a:r>
        </a:p>
      </dgm:t>
    </dgm:pt>
    <dgm:pt modelId="{D22032DA-E10A-4901-A524-E3528CF5FBA4}" type="parTrans" cxnId="{D90DC60C-FB3F-45AC-A2D1-77D2B37EDD44}">
      <dgm:prSet/>
      <dgm:spPr/>
      <dgm:t>
        <a:bodyPr/>
        <a:lstStyle/>
        <a:p>
          <a:endParaRPr lang="en-US"/>
        </a:p>
      </dgm:t>
    </dgm:pt>
    <dgm:pt modelId="{ECCB36A3-0616-4CD7-90D5-E15288EAC2CF}" type="sibTrans" cxnId="{D90DC60C-FB3F-45AC-A2D1-77D2B37EDD44}">
      <dgm:prSet/>
      <dgm:spPr/>
      <dgm:t>
        <a:bodyPr/>
        <a:lstStyle/>
        <a:p>
          <a:endParaRPr lang="en-US"/>
        </a:p>
      </dgm:t>
    </dgm:pt>
    <dgm:pt modelId="{48304847-D0CE-4B6C-8EA8-F5ECE5F411C1}">
      <dgm:prSet phldrT="[Text]"/>
      <dgm:spPr/>
      <dgm:t>
        <a:bodyPr/>
        <a:lstStyle/>
        <a:p>
          <a:r>
            <a:rPr lang="en-US" dirty="0" smtClean="0"/>
            <a:t>Production Indexes</a:t>
          </a:r>
          <a:endParaRPr lang="en-US" dirty="0"/>
        </a:p>
      </dgm:t>
    </dgm:pt>
    <dgm:pt modelId="{27B80163-5736-421D-96F4-2AC921E6E8DB}" type="parTrans" cxnId="{87AB29CD-293C-445C-BEAB-442C36FF8F89}">
      <dgm:prSet/>
      <dgm:spPr/>
      <dgm:t>
        <a:bodyPr/>
        <a:lstStyle/>
        <a:p>
          <a:endParaRPr lang="en-US"/>
        </a:p>
      </dgm:t>
    </dgm:pt>
    <dgm:pt modelId="{F355742C-C310-4ED0-9765-E7090CD68663}" type="sibTrans" cxnId="{87AB29CD-293C-445C-BEAB-442C36FF8F89}">
      <dgm:prSet/>
      <dgm:spPr/>
      <dgm:t>
        <a:bodyPr/>
        <a:lstStyle/>
        <a:p>
          <a:endParaRPr lang="en-US"/>
        </a:p>
      </dgm:t>
    </dgm:pt>
    <dgm:pt modelId="{D7D93CF8-049F-472A-9F18-65027D19B9B7}" type="pres">
      <dgm:prSet presAssocID="{F133D098-F074-4E1F-8401-96AC308E0E3F}" presName="Name0" presStyleCnt="0">
        <dgm:presLayoutVars>
          <dgm:resizeHandles/>
        </dgm:presLayoutVars>
      </dgm:prSet>
      <dgm:spPr/>
    </dgm:pt>
    <dgm:pt modelId="{784754F1-21FD-4CE4-B2AC-FDC700FCACE2}" type="pres">
      <dgm:prSet presAssocID="{BE0091A7-14D6-486A-AF5E-23779A97333C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DACABD-A5A2-4CA5-9FB4-7F77D1CB189E}" type="pres">
      <dgm:prSet presAssocID="{A25A8D8D-E69C-42BF-921D-62C4ADEC8719}" presName="space" presStyleCnt="0"/>
      <dgm:spPr/>
    </dgm:pt>
    <dgm:pt modelId="{1A4CBC4B-D505-42A5-9C52-D7D194402890}" type="pres">
      <dgm:prSet presAssocID="{C89B1021-6DC0-439D-9967-CC4ACC84BBDC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9091F-EB8C-4178-8722-0C04982B4FDC}" type="pres">
      <dgm:prSet presAssocID="{1AF321EB-1940-4BDA-BBF4-36A162151FD8}" presName="space" presStyleCnt="0"/>
      <dgm:spPr/>
    </dgm:pt>
    <dgm:pt modelId="{BF3CE5DB-0D20-4A08-9FF9-FB7D3A6007B8}" type="pres">
      <dgm:prSet presAssocID="{59E0ADAA-6098-4011-AFC5-ADFA4A7C8B4A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9E88A-BAC4-4F2C-A4CE-76EC64C9DA38}" type="pres">
      <dgm:prSet presAssocID="{ECCB36A3-0616-4CD7-90D5-E15288EAC2CF}" presName="space" presStyleCnt="0"/>
      <dgm:spPr/>
    </dgm:pt>
    <dgm:pt modelId="{0F9322FC-36EF-4C48-A837-4911A4AF57C4}" type="pres">
      <dgm:prSet presAssocID="{48304847-D0CE-4B6C-8EA8-F5ECE5F411C1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064EBD-A9A9-41A3-B3F3-4268FF6E3FFC}" srcId="{F133D098-F074-4E1F-8401-96AC308E0E3F}" destId="{BE0091A7-14D6-486A-AF5E-23779A97333C}" srcOrd="0" destOrd="0" parTransId="{FCD991F0-9A9A-4C35-B016-200D830EE14B}" sibTransId="{A25A8D8D-E69C-42BF-921D-62C4ADEC8719}"/>
    <dgm:cxn modelId="{D90DC60C-FB3F-45AC-A2D1-77D2B37EDD44}" srcId="{F133D098-F074-4E1F-8401-96AC308E0E3F}" destId="{59E0ADAA-6098-4011-AFC5-ADFA4A7C8B4A}" srcOrd="2" destOrd="0" parTransId="{D22032DA-E10A-4901-A524-E3528CF5FBA4}" sibTransId="{ECCB36A3-0616-4CD7-90D5-E15288EAC2CF}"/>
    <dgm:cxn modelId="{D06C2314-A33E-4D0C-AB24-ABA2C42E30F1}" type="presOf" srcId="{59E0ADAA-6098-4011-AFC5-ADFA4A7C8B4A}" destId="{BF3CE5DB-0D20-4A08-9FF9-FB7D3A6007B8}" srcOrd="0" destOrd="0" presId="urn:diagrams.loki3.com/VaryingWidthList"/>
    <dgm:cxn modelId="{6106963C-4AEC-43E3-83E5-480F89E7A636}" type="presOf" srcId="{F133D098-F074-4E1F-8401-96AC308E0E3F}" destId="{D7D93CF8-049F-472A-9F18-65027D19B9B7}" srcOrd="0" destOrd="0" presId="urn:diagrams.loki3.com/VaryingWidthList"/>
    <dgm:cxn modelId="{87AB29CD-293C-445C-BEAB-442C36FF8F89}" srcId="{F133D098-F074-4E1F-8401-96AC308E0E3F}" destId="{48304847-D0CE-4B6C-8EA8-F5ECE5F411C1}" srcOrd="3" destOrd="0" parTransId="{27B80163-5736-421D-96F4-2AC921E6E8DB}" sibTransId="{F355742C-C310-4ED0-9765-E7090CD68663}"/>
    <dgm:cxn modelId="{B93E02E6-E9B6-4636-BBE8-C9786CD1C607}" type="presOf" srcId="{BE0091A7-14D6-486A-AF5E-23779A97333C}" destId="{784754F1-21FD-4CE4-B2AC-FDC700FCACE2}" srcOrd="0" destOrd="0" presId="urn:diagrams.loki3.com/VaryingWidthList"/>
    <dgm:cxn modelId="{DA6D41C0-97D8-482B-BE1D-16724198798D}" type="presOf" srcId="{48304847-D0CE-4B6C-8EA8-F5ECE5F411C1}" destId="{0F9322FC-36EF-4C48-A837-4911A4AF57C4}" srcOrd="0" destOrd="0" presId="urn:diagrams.loki3.com/VaryingWidthList"/>
    <dgm:cxn modelId="{938DB3E0-9002-4BE7-9D6A-F9DEDC527A06}" type="presOf" srcId="{C89B1021-6DC0-439D-9967-CC4ACC84BBDC}" destId="{1A4CBC4B-D505-42A5-9C52-D7D194402890}" srcOrd="0" destOrd="0" presId="urn:diagrams.loki3.com/VaryingWidthList"/>
    <dgm:cxn modelId="{F338882B-79A9-4FB5-9340-C62A8BB94ECE}" srcId="{F133D098-F074-4E1F-8401-96AC308E0E3F}" destId="{C89B1021-6DC0-439D-9967-CC4ACC84BBDC}" srcOrd="1" destOrd="0" parTransId="{9431CB88-1322-48F0-AB7E-5221CF703935}" sibTransId="{1AF321EB-1940-4BDA-BBF4-36A162151FD8}"/>
    <dgm:cxn modelId="{FC1F5B82-5783-4887-968C-77A177262BF7}" type="presParOf" srcId="{D7D93CF8-049F-472A-9F18-65027D19B9B7}" destId="{784754F1-21FD-4CE4-B2AC-FDC700FCACE2}" srcOrd="0" destOrd="0" presId="urn:diagrams.loki3.com/VaryingWidthList"/>
    <dgm:cxn modelId="{DF4C40C1-F3B7-415B-983B-44EBA98BA667}" type="presParOf" srcId="{D7D93CF8-049F-472A-9F18-65027D19B9B7}" destId="{9CDACABD-A5A2-4CA5-9FB4-7F77D1CB189E}" srcOrd="1" destOrd="0" presId="urn:diagrams.loki3.com/VaryingWidthList"/>
    <dgm:cxn modelId="{18F8FAF7-896F-45AE-BFBE-2E539759C5AE}" type="presParOf" srcId="{D7D93CF8-049F-472A-9F18-65027D19B9B7}" destId="{1A4CBC4B-D505-42A5-9C52-D7D194402890}" srcOrd="2" destOrd="0" presId="urn:diagrams.loki3.com/VaryingWidthList"/>
    <dgm:cxn modelId="{63862AE1-93C2-4856-8EA1-0AEC06028AFA}" type="presParOf" srcId="{D7D93CF8-049F-472A-9F18-65027D19B9B7}" destId="{6B29091F-EB8C-4178-8722-0C04982B4FDC}" srcOrd="3" destOrd="0" presId="urn:diagrams.loki3.com/VaryingWidthList"/>
    <dgm:cxn modelId="{872F1B14-0473-4134-83CF-557D076F283D}" type="presParOf" srcId="{D7D93CF8-049F-472A-9F18-65027D19B9B7}" destId="{BF3CE5DB-0D20-4A08-9FF9-FB7D3A6007B8}" srcOrd="4" destOrd="0" presId="urn:diagrams.loki3.com/VaryingWidthList"/>
    <dgm:cxn modelId="{401B83FE-C17E-4DAD-974F-94C0782DF243}" type="presParOf" srcId="{D7D93CF8-049F-472A-9F18-65027D19B9B7}" destId="{4FC9E88A-BAC4-4F2C-A4CE-76EC64C9DA38}" srcOrd="5" destOrd="0" presId="urn:diagrams.loki3.com/VaryingWidthList"/>
    <dgm:cxn modelId="{22AECC7F-C342-49FD-8036-CE899DBC6BC5}" type="presParOf" srcId="{D7D93CF8-049F-472A-9F18-65027D19B9B7}" destId="{0F9322FC-36EF-4C48-A837-4911A4AF57C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C0DE312-8BD3-4219-95B0-6801AA244B9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8C7E0F-90FA-41A4-8D7F-12E7E380160C}">
      <dgm:prSet phldrT="[Text]"/>
      <dgm:spPr/>
      <dgm:t>
        <a:bodyPr/>
        <a:lstStyle/>
        <a:p>
          <a:r>
            <a:rPr lang="en-US" dirty="0" smtClean="0"/>
            <a:t>ASI: Annual Survey of Industries</a:t>
          </a:r>
          <a:endParaRPr lang="en-US" dirty="0"/>
        </a:p>
      </dgm:t>
    </dgm:pt>
    <dgm:pt modelId="{4245C434-0765-4929-B56A-B545C8C98FCD}" type="parTrans" cxnId="{11ED5FA2-FE27-4EE1-8645-F45CCD34901F}">
      <dgm:prSet/>
      <dgm:spPr/>
      <dgm:t>
        <a:bodyPr/>
        <a:lstStyle/>
        <a:p>
          <a:endParaRPr lang="en-US"/>
        </a:p>
      </dgm:t>
    </dgm:pt>
    <dgm:pt modelId="{04C4110E-48DB-4D88-B49A-1F7836FC4A4C}" type="sibTrans" cxnId="{11ED5FA2-FE27-4EE1-8645-F45CCD34901F}">
      <dgm:prSet/>
      <dgm:spPr/>
      <dgm:t>
        <a:bodyPr/>
        <a:lstStyle/>
        <a:p>
          <a:endParaRPr lang="en-US"/>
        </a:p>
      </dgm:t>
    </dgm:pt>
    <dgm:pt modelId="{450750B3-A203-465A-A811-1342D65EE979}">
      <dgm:prSet phldrT="[Text]"/>
      <dgm:spPr/>
      <dgm:t>
        <a:bodyPr/>
        <a:lstStyle/>
        <a:p>
          <a:r>
            <a:rPr lang="en-US" dirty="0" smtClean="0"/>
            <a:t>All registered units of factories act, and electricity companies.</a:t>
          </a:r>
          <a:endParaRPr lang="en-US" dirty="0"/>
        </a:p>
      </dgm:t>
    </dgm:pt>
    <dgm:pt modelId="{625903C8-6FC4-44DF-8F11-123DC20C2912}" type="parTrans" cxnId="{A0383FF5-D90A-413E-AC3C-2C606A74EB66}">
      <dgm:prSet/>
      <dgm:spPr/>
      <dgm:t>
        <a:bodyPr/>
        <a:lstStyle/>
        <a:p>
          <a:endParaRPr lang="en-US"/>
        </a:p>
      </dgm:t>
    </dgm:pt>
    <dgm:pt modelId="{E478CDE6-5FD6-470A-A6C0-4F74302646CE}" type="sibTrans" cxnId="{A0383FF5-D90A-413E-AC3C-2C606A74EB66}">
      <dgm:prSet/>
      <dgm:spPr/>
      <dgm:t>
        <a:bodyPr/>
        <a:lstStyle/>
        <a:p>
          <a:endParaRPr lang="en-US"/>
        </a:p>
      </dgm:t>
    </dgm:pt>
    <dgm:pt modelId="{73C5B4B3-3FE8-409C-845C-409F138A2C6E}">
      <dgm:prSet phldrT="[Text]"/>
      <dgm:spPr/>
      <dgm:t>
        <a:bodyPr/>
        <a:lstStyle/>
        <a:p>
          <a:r>
            <a:rPr lang="en-US" dirty="0" smtClean="0"/>
            <a:t>EXCLUDED: Defense, oil, hotel café, computer, technical training inst. and other Services</a:t>
          </a:r>
          <a:endParaRPr lang="en-US" dirty="0"/>
        </a:p>
      </dgm:t>
    </dgm:pt>
    <dgm:pt modelId="{A7FB65DF-374E-4F41-BB07-7BB36DC5B67A}" type="parTrans" cxnId="{1EC7CDE4-BFCA-429F-B58E-37544CA4B04F}">
      <dgm:prSet/>
      <dgm:spPr/>
      <dgm:t>
        <a:bodyPr/>
        <a:lstStyle/>
        <a:p>
          <a:endParaRPr lang="en-US"/>
        </a:p>
      </dgm:t>
    </dgm:pt>
    <dgm:pt modelId="{FA6F4AAE-D35A-46BA-AF45-766386D56D3A}" type="sibTrans" cxnId="{1EC7CDE4-BFCA-429F-B58E-37544CA4B04F}">
      <dgm:prSet/>
      <dgm:spPr/>
      <dgm:t>
        <a:bodyPr/>
        <a:lstStyle/>
        <a:p>
          <a:endParaRPr lang="en-US"/>
        </a:p>
      </dgm:t>
    </dgm:pt>
    <dgm:pt modelId="{FFC739A9-4303-4657-A235-2CFE2BB9F50A}">
      <dgm:prSet phldrT="[Text]"/>
      <dgm:spPr/>
      <dgm:t>
        <a:bodyPr/>
        <a:lstStyle/>
        <a:p>
          <a:r>
            <a:rPr lang="en-US" dirty="0" smtClean="0"/>
            <a:t>RBI’s OBICUS</a:t>
          </a:r>
          <a:endParaRPr lang="en-US" dirty="0"/>
        </a:p>
      </dgm:t>
    </dgm:pt>
    <dgm:pt modelId="{80FD344E-6987-44A3-8354-1A45F7760A40}" type="parTrans" cxnId="{072B2AF8-F0F1-47E8-A59A-4BC46DF9EFAB}">
      <dgm:prSet/>
      <dgm:spPr/>
      <dgm:t>
        <a:bodyPr/>
        <a:lstStyle/>
        <a:p>
          <a:endParaRPr lang="en-US"/>
        </a:p>
      </dgm:t>
    </dgm:pt>
    <dgm:pt modelId="{8DC9872A-9452-482C-A47E-70FE72BAC2B9}" type="sibTrans" cxnId="{072B2AF8-F0F1-47E8-A59A-4BC46DF9EFAB}">
      <dgm:prSet/>
      <dgm:spPr/>
      <dgm:t>
        <a:bodyPr/>
        <a:lstStyle/>
        <a:p>
          <a:endParaRPr lang="en-US"/>
        </a:p>
      </dgm:t>
    </dgm:pt>
    <dgm:pt modelId="{6441C54F-FBDF-41F6-AA6F-191D47369867}">
      <dgm:prSet phldrT="[Text]"/>
      <dgm:spPr/>
      <dgm:t>
        <a:bodyPr/>
        <a:lstStyle/>
        <a:p>
          <a:r>
            <a:rPr lang="en-US" dirty="0" smtClean="0"/>
            <a:t>Quarterly </a:t>
          </a:r>
          <a:endParaRPr lang="en-US" dirty="0"/>
        </a:p>
      </dgm:t>
    </dgm:pt>
    <dgm:pt modelId="{D12D0045-5507-4C1E-93ED-B28631D5AB4D}" type="parTrans" cxnId="{F9169599-AC82-4860-9581-FAC75E30DEE9}">
      <dgm:prSet/>
      <dgm:spPr/>
      <dgm:t>
        <a:bodyPr/>
        <a:lstStyle/>
        <a:p>
          <a:endParaRPr lang="en-US"/>
        </a:p>
      </dgm:t>
    </dgm:pt>
    <dgm:pt modelId="{29BB64F6-9704-4942-9557-BC55CD9220D5}" type="sibTrans" cxnId="{F9169599-AC82-4860-9581-FAC75E30DEE9}">
      <dgm:prSet/>
      <dgm:spPr/>
      <dgm:t>
        <a:bodyPr/>
        <a:lstStyle/>
        <a:p>
          <a:endParaRPr lang="en-US"/>
        </a:p>
      </dgm:t>
    </dgm:pt>
    <dgm:pt modelId="{09DD5841-A614-42FA-8C40-148FDC55E32D}">
      <dgm:prSet phldrT="[Text]"/>
      <dgm:spPr/>
      <dgm:t>
        <a:bodyPr/>
        <a:lstStyle/>
        <a:p>
          <a:r>
            <a:rPr lang="en-US" dirty="0" smtClean="0"/>
            <a:t>Order Books, Inventories and Capacity Utilization Survey</a:t>
          </a:r>
          <a:endParaRPr lang="en-US" dirty="0"/>
        </a:p>
      </dgm:t>
    </dgm:pt>
    <dgm:pt modelId="{EA954DD7-0101-4A04-97AC-E49D45356314}" type="parTrans" cxnId="{F1D4CD20-645B-4071-8D9B-F200F1A396BA}">
      <dgm:prSet/>
      <dgm:spPr/>
      <dgm:t>
        <a:bodyPr/>
        <a:lstStyle/>
        <a:p>
          <a:endParaRPr lang="en-US"/>
        </a:p>
      </dgm:t>
    </dgm:pt>
    <dgm:pt modelId="{8ED288F1-CD9B-45AF-8E71-7F8A3591D725}" type="sibTrans" cxnId="{F1D4CD20-645B-4071-8D9B-F200F1A396BA}">
      <dgm:prSet/>
      <dgm:spPr/>
      <dgm:t>
        <a:bodyPr/>
        <a:lstStyle/>
        <a:p>
          <a:endParaRPr lang="en-US"/>
        </a:p>
      </dgm:t>
    </dgm:pt>
    <dgm:pt modelId="{240A4A15-E006-4E45-AFB2-22AEE1B1DB1A}">
      <dgm:prSet/>
      <dgm:spPr/>
      <dgm:t>
        <a:bodyPr/>
        <a:lstStyle/>
        <a:p>
          <a:r>
            <a:rPr lang="en-US" dirty="0" smtClean="0"/>
            <a:t>RBI To assess </a:t>
          </a:r>
          <a:r>
            <a:rPr lang="en-US" dirty="0" smtClean="0">
              <a:solidFill>
                <a:srgbClr val="FFC000"/>
              </a:solidFill>
            </a:rPr>
            <a:t>consumption</a:t>
          </a:r>
          <a:r>
            <a:rPr lang="en-US" dirty="0" smtClean="0"/>
            <a:t> &amp; </a:t>
          </a:r>
          <a:r>
            <a:rPr lang="en-US" dirty="0" smtClean="0">
              <a:solidFill>
                <a:srgbClr val="FFC000"/>
              </a:solidFill>
            </a:rPr>
            <a:t>investment</a:t>
          </a:r>
          <a:r>
            <a:rPr lang="en-US" dirty="0" smtClean="0"/>
            <a:t> demand</a:t>
          </a:r>
        </a:p>
      </dgm:t>
    </dgm:pt>
    <dgm:pt modelId="{01C04514-B65C-4189-A361-E19680F3CE38}" type="parTrans" cxnId="{21EFBFDF-6039-44D7-8168-A30F61ED504B}">
      <dgm:prSet/>
      <dgm:spPr/>
      <dgm:t>
        <a:bodyPr/>
        <a:lstStyle/>
        <a:p>
          <a:endParaRPr lang="en-US"/>
        </a:p>
      </dgm:t>
    </dgm:pt>
    <dgm:pt modelId="{2DC5136B-0BCF-4680-A912-7BC1141F5D7C}" type="sibTrans" cxnId="{21EFBFDF-6039-44D7-8168-A30F61ED504B}">
      <dgm:prSet/>
      <dgm:spPr/>
      <dgm:t>
        <a:bodyPr/>
        <a:lstStyle/>
        <a:p>
          <a:endParaRPr lang="en-US"/>
        </a:p>
      </dgm:t>
    </dgm:pt>
    <dgm:pt modelId="{E2F1273C-E239-4F39-8C3C-9D79668CFADE}">
      <dgm:prSet phldrT="[Text]"/>
      <dgm:spPr/>
      <dgm:t>
        <a:bodyPr/>
        <a:lstStyle/>
        <a:p>
          <a:r>
            <a:rPr lang="en-US" dirty="0" smtClean="0"/>
            <a:t>Surveyed but data not tabulated: Movie companies, personal service etc.</a:t>
          </a:r>
          <a:endParaRPr lang="en-US" dirty="0"/>
        </a:p>
      </dgm:t>
    </dgm:pt>
    <dgm:pt modelId="{AE3BA055-985E-406E-AA77-A2B30C2E0296}" type="parTrans" cxnId="{13F7A42C-6445-4A76-B40D-50263A2C88E3}">
      <dgm:prSet/>
      <dgm:spPr/>
      <dgm:t>
        <a:bodyPr/>
        <a:lstStyle/>
        <a:p>
          <a:endParaRPr lang="en-US"/>
        </a:p>
      </dgm:t>
    </dgm:pt>
    <dgm:pt modelId="{EE6DAEA7-83CA-4332-A97F-DB5247DF69AC}" type="sibTrans" cxnId="{13F7A42C-6445-4A76-B40D-50263A2C88E3}">
      <dgm:prSet/>
      <dgm:spPr/>
      <dgm:t>
        <a:bodyPr/>
        <a:lstStyle/>
        <a:p>
          <a:endParaRPr lang="en-US"/>
        </a:p>
      </dgm:t>
    </dgm:pt>
    <dgm:pt modelId="{649C99F1-7F7F-4BDC-9E0A-6967F92D2B94}">
      <dgm:prSet phldrT="[Text]"/>
      <dgm:spPr/>
      <dgm:t>
        <a:bodyPr/>
        <a:lstStyle/>
        <a:p>
          <a:r>
            <a:rPr lang="en-US" dirty="0" smtClean="0"/>
            <a:t>(MSOPI) NSSO collect-&gt; CSO Process</a:t>
          </a:r>
          <a:endParaRPr lang="en-US" dirty="0"/>
        </a:p>
      </dgm:t>
    </dgm:pt>
    <dgm:pt modelId="{C9D53BCF-86C4-4318-AAFF-BF4855DA7584}" type="parTrans" cxnId="{639BB57D-3F98-414B-B88D-93C64DE1D636}">
      <dgm:prSet/>
      <dgm:spPr/>
      <dgm:t>
        <a:bodyPr/>
        <a:lstStyle/>
        <a:p>
          <a:endParaRPr lang="en-US"/>
        </a:p>
      </dgm:t>
    </dgm:pt>
    <dgm:pt modelId="{755D0216-D698-48B6-A273-C597BF9CC0CD}" type="sibTrans" cxnId="{639BB57D-3F98-414B-B88D-93C64DE1D636}">
      <dgm:prSet/>
      <dgm:spPr/>
      <dgm:t>
        <a:bodyPr/>
        <a:lstStyle/>
        <a:p>
          <a:endParaRPr lang="en-US"/>
        </a:p>
      </dgm:t>
    </dgm:pt>
    <dgm:pt modelId="{C695AAF6-B8A8-4744-92A7-DE9991521AB2}" type="pres">
      <dgm:prSet presAssocID="{4C0DE312-8BD3-4219-95B0-6801AA244B9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F13E3A-1CF2-4B35-BDA8-7F63027D2E8E}" type="pres">
      <dgm:prSet presAssocID="{5A8C7E0F-90FA-41A4-8D7F-12E7E380160C}" presName="comp" presStyleCnt="0"/>
      <dgm:spPr/>
    </dgm:pt>
    <dgm:pt modelId="{8890293A-75BC-4FB8-B942-B3F9C8840639}" type="pres">
      <dgm:prSet presAssocID="{5A8C7E0F-90FA-41A4-8D7F-12E7E380160C}" presName="box" presStyleLbl="node1" presStyleIdx="0" presStyleCnt="2" custScaleY="144314"/>
      <dgm:spPr/>
      <dgm:t>
        <a:bodyPr/>
        <a:lstStyle/>
        <a:p>
          <a:endParaRPr lang="en-US"/>
        </a:p>
      </dgm:t>
    </dgm:pt>
    <dgm:pt modelId="{EBDD46B2-A85F-4346-BD3E-14F510558F89}" type="pres">
      <dgm:prSet presAssocID="{5A8C7E0F-90FA-41A4-8D7F-12E7E380160C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CA6D192-F1CC-48F5-BE6F-167560B0F57D}" type="pres">
      <dgm:prSet presAssocID="{5A8C7E0F-90FA-41A4-8D7F-12E7E380160C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49367D-A71E-439B-A4FF-1F4D1BC81DBB}" type="pres">
      <dgm:prSet presAssocID="{04C4110E-48DB-4D88-B49A-1F7836FC4A4C}" presName="spacer" presStyleCnt="0"/>
      <dgm:spPr/>
    </dgm:pt>
    <dgm:pt modelId="{9C53D1F6-FF30-44C7-BCBE-68B854D6EFC2}" type="pres">
      <dgm:prSet presAssocID="{FFC739A9-4303-4657-A235-2CFE2BB9F50A}" presName="comp" presStyleCnt="0"/>
      <dgm:spPr/>
    </dgm:pt>
    <dgm:pt modelId="{6F03DAFA-C68D-4875-83C4-F94A9E0774D5}" type="pres">
      <dgm:prSet presAssocID="{FFC739A9-4303-4657-A235-2CFE2BB9F50A}" presName="box" presStyleLbl="node1" presStyleIdx="1" presStyleCnt="2"/>
      <dgm:spPr/>
      <dgm:t>
        <a:bodyPr/>
        <a:lstStyle/>
        <a:p>
          <a:endParaRPr lang="en-US"/>
        </a:p>
      </dgm:t>
    </dgm:pt>
    <dgm:pt modelId="{273CD2B5-B423-4223-A1E7-C7A98820D056}" type="pres">
      <dgm:prSet presAssocID="{FFC739A9-4303-4657-A235-2CFE2BB9F50A}" presName="img" presStyleLbl="fgImgPlace1" presStyleIdx="1" presStyleCnt="2" custScaleX="79618" custScaleY="8951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6DC303B-E0AA-4E18-83C3-BF527FE0E4A3}" type="pres">
      <dgm:prSet presAssocID="{FFC739A9-4303-4657-A235-2CFE2BB9F50A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C0185C-C9A6-4D51-AADE-A9F3B2C9ADC7}" type="presOf" srcId="{09DD5841-A614-42FA-8C40-148FDC55E32D}" destId="{6F03DAFA-C68D-4875-83C4-F94A9E0774D5}" srcOrd="0" destOrd="1" presId="urn:microsoft.com/office/officeart/2005/8/layout/vList4"/>
    <dgm:cxn modelId="{13F7A42C-6445-4A76-B40D-50263A2C88E3}" srcId="{5A8C7E0F-90FA-41A4-8D7F-12E7E380160C}" destId="{E2F1273C-E239-4F39-8C3C-9D79668CFADE}" srcOrd="2" destOrd="0" parTransId="{AE3BA055-985E-406E-AA77-A2B30C2E0296}" sibTransId="{EE6DAEA7-83CA-4332-A97F-DB5247DF69AC}"/>
    <dgm:cxn modelId="{21EFBFDF-6039-44D7-8168-A30F61ED504B}" srcId="{FFC739A9-4303-4657-A235-2CFE2BB9F50A}" destId="{240A4A15-E006-4E45-AFB2-22AEE1B1DB1A}" srcOrd="1" destOrd="0" parTransId="{01C04514-B65C-4189-A361-E19680F3CE38}" sibTransId="{2DC5136B-0BCF-4680-A912-7BC1141F5D7C}"/>
    <dgm:cxn modelId="{ED8A353E-4064-4464-9009-1896B2D5EE49}" type="presOf" srcId="{450750B3-A203-465A-A811-1342D65EE979}" destId="{6CA6D192-F1CC-48F5-BE6F-167560B0F57D}" srcOrd="1" destOrd="2" presId="urn:microsoft.com/office/officeart/2005/8/layout/vList4"/>
    <dgm:cxn modelId="{8B3DE594-F369-4A3C-B477-747D17563D0E}" type="presOf" srcId="{E2F1273C-E239-4F39-8C3C-9D79668CFADE}" destId="{6CA6D192-F1CC-48F5-BE6F-167560B0F57D}" srcOrd="1" destOrd="3" presId="urn:microsoft.com/office/officeart/2005/8/layout/vList4"/>
    <dgm:cxn modelId="{AEE5CBA3-211F-4188-A88C-5E297936A590}" type="presOf" srcId="{09DD5841-A614-42FA-8C40-148FDC55E32D}" destId="{36DC303B-E0AA-4E18-83C3-BF527FE0E4A3}" srcOrd="1" destOrd="1" presId="urn:microsoft.com/office/officeart/2005/8/layout/vList4"/>
    <dgm:cxn modelId="{F9169599-AC82-4860-9581-FAC75E30DEE9}" srcId="{FFC739A9-4303-4657-A235-2CFE2BB9F50A}" destId="{6441C54F-FBDF-41F6-AA6F-191D47369867}" srcOrd="2" destOrd="0" parTransId="{D12D0045-5507-4C1E-93ED-B28631D5AB4D}" sibTransId="{29BB64F6-9704-4942-9557-BC55CD9220D5}"/>
    <dgm:cxn modelId="{11ED5FA2-FE27-4EE1-8645-F45CCD34901F}" srcId="{4C0DE312-8BD3-4219-95B0-6801AA244B9E}" destId="{5A8C7E0F-90FA-41A4-8D7F-12E7E380160C}" srcOrd="0" destOrd="0" parTransId="{4245C434-0765-4929-B56A-B545C8C98FCD}" sibTransId="{04C4110E-48DB-4D88-B49A-1F7836FC4A4C}"/>
    <dgm:cxn modelId="{1C248323-8F04-4C82-999E-2B4BCAC37D11}" type="presOf" srcId="{6441C54F-FBDF-41F6-AA6F-191D47369867}" destId="{36DC303B-E0AA-4E18-83C3-BF527FE0E4A3}" srcOrd="1" destOrd="3" presId="urn:microsoft.com/office/officeart/2005/8/layout/vList4"/>
    <dgm:cxn modelId="{78F99BF8-E7C7-4668-91C8-2D40CAA801D9}" type="presOf" srcId="{FFC739A9-4303-4657-A235-2CFE2BB9F50A}" destId="{36DC303B-E0AA-4E18-83C3-BF527FE0E4A3}" srcOrd="1" destOrd="0" presId="urn:microsoft.com/office/officeart/2005/8/layout/vList4"/>
    <dgm:cxn modelId="{857554A9-10C7-439C-AAF4-D2427C7FADFF}" type="presOf" srcId="{649C99F1-7F7F-4BDC-9E0A-6967F92D2B94}" destId="{8890293A-75BC-4FB8-B942-B3F9C8840639}" srcOrd="0" destOrd="1" presId="urn:microsoft.com/office/officeart/2005/8/layout/vList4"/>
    <dgm:cxn modelId="{98498610-2E9A-4902-A4F1-0AA060AF30A8}" type="presOf" srcId="{240A4A15-E006-4E45-AFB2-22AEE1B1DB1A}" destId="{6F03DAFA-C68D-4875-83C4-F94A9E0774D5}" srcOrd="0" destOrd="2" presId="urn:microsoft.com/office/officeart/2005/8/layout/vList4"/>
    <dgm:cxn modelId="{C44E8138-261F-4C8B-8A25-361F3F52E66F}" type="presOf" srcId="{73C5B4B3-3FE8-409C-845C-409F138A2C6E}" destId="{8890293A-75BC-4FB8-B942-B3F9C8840639}" srcOrd="0" destOrd="4" presId="urn:microsoft.com/office/officeart/2005/8/layout/vList4"/>
    <dgm:cxn modelId="{FD8296DE-BF8F-4A54-8D9E-A033C7AF3C06}" type="presOf" srcId="{6441C54F-FBDF-41F6-AA6F-191D47369867}" destId="{6F03DAFA-C68D-4875-83C4-F94A9E0774D5}" srcOrd="0" destOrd="3" presId="urn:microsoft.com/office/officeart/2005/8/layout/vList4"/>
    <dgm:cxn modelId="{6A707FCD-317D-4535-AF89-E825881536EE}" type="presOf" srcId="{4C0DE312-8BD3-4219-95B0-6801AA244B9E}" destId="{C695AAF6-B8A8-4744-92A7-DE9991521AB2}" srcOrd="0" destOrd="0" presId="urn:microsoft.com/office/officeart/2005/8/layout/vList4"/>
    <dgm:cxn modelId="{01E555C4-7E80-4739-8648-3E6F78921A4F}" type="presOf" srcId="{E2F1273C-E239-4F39-8C3C-9D79668CFADE}" destId="{8890293A-75BC-4FB8-B942-B3F9C8840639}" srcOrd="0" destOrd="3" presId="urn:microsoft.com/office/officeart/2005/8/layout/vList4"/>
    <dgm:cxn modelId="{F07C73FB-AEAD-46B2-A6F9-767FB63AF637}" type="presOf" srcId="{73C5B4B3-3FE8-409C-845C-409F138A2C6E}" destId="{6CA6D192-F1CC-48F5-BE6F-167560B0F57D}" srcOrd="1" destOrd="4" presId="urn:microsoft.com/office/officeart/2005/8/layout/vList4"/>
    <dgm:cxn modelId="{6908EA48-2573-4E9A-A13C-AEB928D9CAA8}" type="presOf" srcId="{649C99F1-7F7F-4BDC-9E0A-6967F92D2B94}" destId="{6CA6D192-F1CC-48F5-BE6F-167560B0F57D}" srcOrd="1" destOrd="1" presId="urn:microsoft.com/office/officeart/2005/8/layout/vList4"/>
    <dgm:cxn modelId="{0B9C0E9F-C460-46E3-94A3-6FC6B82FCC58}" type="presOf" srcId="{FFC739A9-4303-4657-A235-2CFE2BB9F50A}" destId="{6F03DAFA-C68D-4875-83C4-F94A9E0774D5}" srcOrd="0" destOrd="0" presId="urn:microsoft.com/office/officeart/2005/8/layout/vList4"/>
    <dgm:cxn modelId="{A0383FF5-D90A-413E-AC3C-2C606A74EB66}" srcId="{5A8C7E0F-90FA-41A4-8D7F-12E7E380160C}" destId="{450750B3-A203-465A-A811-1342D65EE979}" srcOrd="1" destOrd="0" parTransId="{625903C8-6FC4-44DF-8F11-123DC20C2912}" sibTransId="{E478CDE6-5FD6-470A-A6C0-4F74302646CE}"/>
    <dgm:cxn modelId="{ED21C5C2-B41D-4E87-B34D-6C4CA347F24C}" type="presOf" srcId="{5A8C7E0F-90FA-41A4-8D7F-12E7E380160C}" destId="{6CA6D192-F1CC-48F5-BE6F-167560B0F57D}" srcOrd="1" destOrd="0" presId="urn:microsoft.com/office/officeart/2005/8/layout/vList4"/>
    <dgm:cxn modelId="{3AA7BE89-9EBB-449E-A590-7EA937531F08}" type="presOf" srcId="{5A8C7E0F-90FA-41A4-8D7F-12E7E380160C}" destId="{8890293A-75BC-4FB8-B942-B3F9C8840639}" srcOrd="0" destOrd="0" presId="urn:microsoft.com/office/officeart/2005/8/layout/vList4"/>
    <dgm:cxn modelId="{639BB57D-3F98-414B-B88D-93C64DE1D636}" srcId="{5A8C7E0F-90FA-41A4-8D7F-12E7E380160C}" destId="{649C99F1-7F7F-4BDC-9E0A-6967F92D2B94}" srcOrd="0" destOrd="0" parTransId="{C9D53BCF-86C4-4318-AAFF-BF4855DA7584}" sibTransId="{755D0216-D698-48B6-A273-C597BF9CC0CD}"/>
    <dgm:cxn modelId="{7A2E0CC5-8EB3-46E4-881C-2D3A754F020C}" type="presOf" srcId="{450750B3-A203-465A-A811-1342D65EE979}" destId="{8890293A-75BC-4FB8-B942-B3F9C8840639}" srcOrd="0" destOrd="2" presId="urn:microsoft.com/office/officeart/2005/8/layout/vList4"/>
    <dgm:cxn modelId="{F1D4CD20-645B-4071-8D9B-F200F1A396BA}" srcId="{FFC739A9-4303-4657-A235-2CFE2BB9F50A}" destId="{09DD5841-A614-42FA-8C40-148FDC55E32D}" srcOrd="0" destOrd="0" parTransId="{EA954DD7-0101-4A04-97AC-E49D45356314}" sibTransId="{8ED288F1-CD9B-45AF-8E71-7F8A3591D725}"/>
    <dgm:cxn modelId="{146CEC6C-57FA-452E-AA00-ADAA63983703}" type="presOf" srcId="{240A4A15-E006-4E45-AFB2-22AEE1B1DB1A}" destId="{36DC303B-E0AA-4E18-83C3-BF527FE0E4A3}" srcOrd="1" destOrd="2" presId="urn:microsoft.com/office/officeart/2005/8/layout/vList4"/>
    <dgm:cxn modelId="{072B2AF8-F0F1-47E8-A59A-4BC46DF9EFAB}" srcId="{4C0DE312-8BD3-4219-95B0-6801AA244B9E}" destId="{FFC739A9-4303-4657-A235-2CFE2BB9F50A}" srcOrd="1" destOrd="0" parTransId="{80FD344E-6987-44A3-8354-1A45F7760A40}" sibTransId="{8DC9872A-9452-482C-A47E-70FE72BAC2B9}"/>
    <dgm:cxn modelId="{1EC7CDE4-BFCA-429F-B58E-37544CA4B04F}" srcId="{5A8C7E0F-90FA-41A4-8D7F-12E7E380160C}" destId="{73C5B4B3-3FE8-409C-845C-409F138A2C6E}" srcOrd="3" destOrd="0" parTransId="{A7FB65DF-374E-4F41-BB07-7BB36DC5B67A}" sibTransId="{FA6F4AAE-D35A-46BA-AF45-766386D56D3A}"/>
    <dgm:cxn modelId="{402473C1-3F84-48BE-9E0F-EED09BB327F2}" type="presParOf" srcId="{C695AAF6-B8A8-4744-92A7-DE9991521AB2}" destId="{04F13E3A-1CF2-4B35-BDA8-7F63027D2E8E}" srcOrd="0" destOrd="0" presId="urn:microsoft.com/office/officeart/2005/8/layout/vList4"/>
    <dgm:cxn modelId="{495534EC-47D6-40CD-8A01-95B257DA01CE}" type="presParOf" srcId="{04F13E3A-1CF2-4B35-BDA8-7F63027D2E8E}" destId="{8890293A-75BC-4FB8-B942-B3F9C8840639}" srcOrd="0" destOrd="0" presId="urn:microsoft.com/office/officeart/2005/8/layout/vList4"/>
    <dgm:cxn modelId="{33B82EA9-8A24-4F11-9089-3909E4AB6B1E}" type="presParOf" srcId="{04F13E3A-1CF2-4B35-BDA8-7F63027D2E8E}" destId="{EBDD46B2-A85F-4346-BD3E-14F510558F89}" srcOrd="1" destOrd="0" presId="urn:microsoft.com/office/officeart/2005/8/layout/vList4"/>
    <dgm:cxn modelId="{5BE24E33-C6AA-4ED4-B236-9A29257AA0BF}" type="presParOf" srcId="{04F13E3A-1CF2-4B35-BDA8-7F63027D2E8E}" destId="{6CA6D192-F1CC-48F5-BE6F-167560B0F57D}" srcOrd="2" destOrd="0" presId="urn:microsoft.com/office/officeart/2005/8/layout/vList4"/>
    <dgm:cxn modelId="{318BCD91-ABDC-4068-B9C7-2D9E91691D80}" type="presParOf" srcId="{C695AAF6-B8A8-4744-92A7-DE9991521AB2}" destId="{EB49367D-A71E-439B-A4FF-1F4D1BC81DBB}" srcOrd="1" destOrd="0" presId="urn:microsoft.com/office/officeart/2005/8/layout/vList4"/>
    <dgm:cxn modelId="{7F464391-795F-4587-A5E6-93EC2F57878B}" type="presParOf" srcId="{C695AAF6-B8A8-4744-92A7-DE9991521AB2}" destId="{9C53D1F6-FF30-44C7-BCBE-68B854D6EFC2}" srcOrd="2" destOrd="0" presId="urn:microsoft.com/office/officeart/2005/8/layout/vList4"/>
    <dgm:cxn modelId="{9D96F490-E800-40D0-B435-EDC7FD3534CC}" type="presParOf" srcId="{9C53D1F6-FF30-44C7-BCBE-68B854D6EFC2}" destId="{6F03DAFA-C68D-4875-83C4-F94A9E0774D5}" srcOrd="0" destOrd="0" presId="urn:microsoft.com/office/officeart/2005/8/layout/vList4"/>
    <dgm:cxn modelId="{42787A78-E9C3-4BF1-BE28-165D360FBF5B}" type="presParOf" srcId="{9C53D1F6-FF30-44C7-BCBE-68B854D6EFC2}" destId="{273CD2B5-B423-4223-A1E7-C7A98820D056}" srcOrd="1" destOrd="0" presId="urn:microsoft.com/office/officeart/2005/8/layout/vList4"/>
    <dgm:cxn modelId="{EBF88549-F835-4272-971C-58E8D94D0046}" type="presParOf" srcId="{9C53D1F6-FF30-44C7-BCBE-68B854D6EFC2}" destId="{36DC303B-E0AA-4E18-83C3-BF527FE0E4A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DCDF994-1606-4609-A0F5-67A54593C53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12AE54-0C93-4716-A0CB-15E9B530A9E0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/>
            <a:t>Service performance index (SPI)</a:t>
          </a:r>
          <a:endParaRPr lang="en-US" sz="2400" dirty="0"/>
        </a:p>
      </dgm:t>
    </dgm:pt>
    <dgm:pt modelId="{814F93CE-63B4-438B-9474-E46C5D24C8E9}" type="parTrans" cxnId="{2E1A465A-EC1B-4BA6-9299-1941F4EDD920}">
      <dgm:prSet/>
      <dgm:spPr/>
      <dgm:t>
        <a:bodyPr/>
        <a:lstStyle/>
        <a:p>
          <a:endParaRPr lang="en-US"/>
        </a:p>
      </dgm:t>
    </dgm:pt>
    <dgm:pt modelId="{E2994C04-E13D-4C8D-98F9-849C9A0DB217}" type="sibTrans" cxnId="{2E1A465A-EC1B-4BA6-9299-1941F4EDD920}">
      <dgm:prSet/>
      <dgm:spPr/>
      <dgm:t>
        <a:bodyPr/>
        <a:lstStyle/>
        <a:p>
          <a:endParaRPr lang="en-US"/>
        </a:p>
      </dgm:t>
    </dgm:pt>
    <dgm:pt modelId="{49CE5463-64BB-429F-AE1F-C44821949436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/>
            <a:t>Because IIP doesn’t cover. ASI covers partially.</a:t>
          </a:r>
          <a:endParaRPr lang="en-US" sz="2400" dirty="0"/>
        </a:p>
      </dgm:t>
    </dgm:pt>
    <dgm:pt modelId="{C20CC815-A886-4D65-9938-8EC922562D98}" type="parTrans" cxnId="{1D8355F5-9DFD-48FF-97BD-2ABB4DD2033D}">
      <dgm:prSet/>
      <dgm:spPr/>
      <dgm:t>
        <a:bodyPr/>
        <a:lstStyle/>
        <a:p>
          <a:endParaRPr lang="en-US"/>
        </a:p>
      </dgm:t>
    </dgm:pt>
    <dgm:pt modelId="{5B8D7FE3-FEF1-47FF-9E23-DAD653E4E609}" type="sibTrans" cxnId="{1D8355F5-9DFD-48FF-97BD-2ABB4DD2033D}">
      <dgm:prSet/>
      <dgm:spPr/>
      <dgm:t>
        <a:bodyPr/>
        <a:lstStyle/>
        <a:p>
          <a:endParaRPr lang="en-US"/>
        </a:p>
      </dgm:t>
    </dgm:pt>
    <dgm:pt modelId="{7EC28BB5-AD4A-41DD-86A4-476E5CED6E60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/>
            <a:t>CSO -&gt; Prof. CP Chandrasekhar. </a:t>
          </a:r>
          <a:endParaRPr lang="en-US" sz="2400" dirty="0"/>
        </a:p>
      </dgm:t>
    </dgm:pt>
    <dgm:pt modelId="{3ECB3782-C271-4D21-9032-0E179754074C}" type="parTrans" cxnId="{A35E6553-CF20-4FEF-A115-D6EF9277C9C5}">
      <dgm:prSet/>
      <dgm:spPr/>
      <dgm:t>
        <a:bodyPr/>
        <a:lstStyle/>
        <a:p>
          <a:endParaRPr lang="en-US"/>
        </a:p>
      </dgm:t>
    </dgm:pt>
    <dgm:pt modelId="{A186373F-14B6-4A7F-A4AA-E3791281D4EA}" type="sibTrans" cxnId="{A35E6553-CF20-4FEF-A115-D6EF9277C9C5}">
      <dgm:prSet/>
      <dgm:spPr/>
      <dgm:t>
        <a:bodyPr/>
        <a:lstStyle/>
        <a:p>
          <a:endParaRPr lang="en-US"/>
        </a:p>
      </dgm:t>
    </dgm:pt>
    <dgm:pt modelId="{586BB504-D247-476F-841D-9115FE5F7636}">
      <dgm:prSet phldrT="[Text]"/>
      <dgm:spPr/>
      <dgm:t>
        <a:bodyPr/>
        <a:lstStyle/>
        <a:p>
          <a:r>
            <a:rPr lang="en-US" dirty="0" smtClean="0"/>
            <a:t>SBI’s Composite Index (since 2014)</a:t>
          </a:r>
          <a:endParaRPr lang="en-US" dirty="0"/>
        </a:p>
      </dgm:t>
    </dgm:pt>
    <dgm:pt modelId="{AE6916E9-41E9-44DA-8035-7A9BC4A3291C}" type="parTrans" cxnId="{56F01367-BE4D-42B4-8375-D899CF870630}">
      <dgm:prSet/>
      <dgm:spPr/>
      <dgm:t>
        <a:bodyPr/>
        <a:lstStyle/>
        <a:p>
          <a:endParaRPr lang="en-US"/>
        </a:p>
      </dgm:t>
    </dgm:pt>
    <dgm:pt modelId="{919BFBD3-87C3-4BD3-9354-97700C8E9CB5}" type="sibTrans" cxnId="{56F01367-BE4D-42B4-8375-D899CF870630}">
      <dgm:prSet/>
      <dgm:spPr/>
      <dgm:t>
        <a:bodyPr/>
        <a:lstStyle/>
        <a:p>
          <a:endParaRPr lang="en-US"/>
        </a:p>
      </dgm:t>
    </dgm:pt>
    <dgm:pt modelId="{8A5230B6-C3DC-476C-9B48-0F51AD891223}">
      <dgm:prSet phldrT="[Text]"/>
      <dgm:spPr/>
      <dgm:t>
        <a:bodyPr/>
        <a:lstStyle/>
        <a:p>
          <a:r>
            <a:rPr lang="en-US" dirty="0" smtClean="0"/>
            <a:t>Baltic Dry Index by London’s Baltic Exchange</a:t>
          </a:r>
        </a:p>
      </dgm:t>
    </dgm:pt>
    <dgm:pt modelId="{AC02047C-9972-4FFE-9477-2515F30C598D}" type="parTrans" cxnId="{A2E8590A-C236-4EC6-B626-D282CF2F1306}">
      <dgm:prSet/>
      <dgm:spPr/>
      <dgm:t>
        <a:bodyPr/>
        <a:lstStyle/>
        <a:p>
          <a:endParaRPr lang="en-US"/>
        </a:p>
      </dgm:t>
    </dgm:pt>
    <dgm:pt modelId="{D6459BEC-CCCF-4CF8-804B-AA7BAA93598A}" type="sibTrans" cxnId="{A2E8590A-C236-4EC6-B626-D282CF2F1306}">
      <dgm:prSet/>
      <dgm:spPr/>
      <dgm:t>
        <a:bodyPr/>
        <a:lstStyle/>
        <a:p>
          <a:endParaRPr lang="en-US"/>
        </a:p>
      </dgm:t>
    </dgm:pt>
    <dgm:pt modelId="{379BC909-C1E4-4C13-BB00-E4973D432EC1}">
      <dgm:prSet/>
      <dgm:spPr/>
      <dgm:t>
        <a:bodyPr/>
        <a:lstStyle/>
        <a:p>
          <a:r>
            <a:rPr lang="en-US" dirty="0" smtClean="0"/>
            <a:t>HSBC’s Purchasing Manager Index  (PMI)</a:t>
          </a:r>
          <a:endParaRPr lang="en-US" dirty="0"/>
        </a:p>
      </dgm:t>
    </dgm:pt>
    <dgm:pt modelId="{B08189A2-8740-446B-ACFB-AC3CB3D3D015}" type="parTrans" cxnId="{D9E93853-F9CE-4537-B360-3E0A113BCE98}">
      <dgm:prSet/>
      <dgm:spPr/>
      <dgm:t>
        <a:bodyPr/>
        <a:lstStyle/>
        <a:p>
          <a:endParaRPr lang="en-US"/>
        </a:p>
      </dgm:t>
    </dgm:pt>
    <dgm:pt modelId="{007AEDF3-D683-4A14-B202-A689E196E972}" type="sibTrans" cxnId="{D9E93853-F9CE-4537-B360-3E0A113BCE98}">
      <dgm:prSet/>
      <dgm:spPr/>
      <dgm:t>
        <a:bodyPr/>
        <a:lstStyle/>
        <a:p>
          <a:endParaRPr lang="en-US"/>
        </a:p>
      </dgm:t>
    </dgm:pt>
    <dgm:pt modelId="{4EECAF34-365A-416E-99A3-97A440FBE158}">
      <dgm:prSet/>
      <dgm:spPr/>
      <dgm:t>
        <a:bodyPr/>
        <a:lstStyle/>
        <a:p>
          <a:r>
            <a:rPr lang="en-US" dirty="0" smtClean="0"/>
            <a:t>&lt;50= economy contraction ; &gt;50=Economic growth</a:t>
          </a:r>
          <a:endParaRPr lang="en-US" dirty="0"/>
        </a:p>
      </dgm:t>
    </dgm:pt>
    <dgm:pt modelId="{41DA0239-A1DC-4AD3-9519-90312CA1C973}" type="parTrans" cxnId="{37CD5B76-C2DD-409E-B9DC-5892DC3F8A6C}">
      <dgm:prSet/>
      <dgm:spPr/>
      <dgm:t>
        <a:bodyPr/>
        <a:lstStyle/>
        <a:p>
          <a:endParaRPr lang="en-US"/>
        </a:p>
      </dgm:t>
    </dgm:pt>
    <dgm:pt modelId="{AC040D53-C712-4C44-9137-3F5985AE71E4}" type="sibTrans" cxnId="{37CD5B76-C2DD-409E-B9DC-5892DC3F8A6C}">
      <dgm:prSet/>
      <dgm:spPr/>
      <dgm:t>
        <a:bodyPr/>
        <a:lstStyle/>
        <a:p>
          <a:endParaRPr lang="en-US"/>
        </a:p>
      </dgm:t>
    </dgm:pt>
    <dgm:pt modelId="{74C25391-9803-497F-B7D5-1C7147DBAB59}">
      <dgm:prSet/>
      <dgm:spPr/>
      <dgm:t>
        <a:bodyPr/>
        <a:lstStyle/>
        <a:p>
          <a:r>
            <a:rPr lang="en-US" dirty="0" smtClean="0"/>
            <a:t>Based on loan portfolio, inflation etc.</a:t>
          </a:r>
          <a:endParaRPr lang="en-US" dirty="0"/>
        </a:p>
      </dgm:t>
    </dgm:pt>
    <dgm:pt modelId="{B1DB45CA-976A-4A1A-BAF2-1F8F7628B12E}" type="parTrans" cxnId="{331A51DA-E8CF-4B60-AA7F-91C0A984A748}">
      <dgm:prSet/>
      <dgm:spPr/>
      <dgm:t>
        <a:bodyPr/>
        <a:lstStyle/>
        <a:p>
          <a:endParaRPr lang="en-US"/>
        </a:p>
      </dgm:t>
    </dgm:pt>
    <dgm:pt modelId="{176141FF-62CB-40BC-84CB-ACACF6710BE5}" type="sibTrans" cxnId="{331A51DA-E8CF-4B60-AA7F-91C0A984A748}">
      <dgm:prSet/>
      <dgm:spPr/>
      <dgm:t>
        <a:bodyPr/>
        <a:lstStyle/>
        <a:p>
          <a:endParaRPr lang="en-US"/>
        </a:p>
      </dgm:t>
    </dgm:pt>
    <dgm:pt modelId="{6FA321C0-2AF8-466C-BB6F-646C6738B87A}">
      <dgm:prSet phldrT="[Text]"/>
      <dgm:spPr/>
      <dgm:t>
        <a:bodyPr/>
        <a:lstStyle/>
        <a:p>
          <a:r>
            <a:rPr lang="en-US" dirty="0" smtClean="0"/>
            <a:t>▲ = world economy to grow</a:t>
          </a:r>
        </a:p>
        <a:p>
          <a:r>
            <a:rPr lang="en-US" dirty="0" smtClean="0"/>
            <a:t>▼ = economy to slowdown</a:t>
          </a:r>
          <a:endParaRPr lang="en-US" dirty="0"/>
        </a:p>
      </dgm:t>
    </dgm:pt>
    <dgm:pt modelId="{B97D3EF9-54AF-4BAF-B85E-6827206DD418}" type="parTrans" cxnId="{2FD34988-91F8-4665-B253-176AF21AC4AF}">
      <dgm:prSet/>
      <dgm:spPr/>
      <dgm:t>
        <a:bodyPr/>
        <a:lstStyle/>
        <a:p>
          <a:endParaRPr lang="en-US"/>
        </a:p>
      </dgm:t>
    </dgm:pt>
    <dgm:pt modelId="{86D7A3D8-93BA-41F4-936B-0719500B9C73}" type="sibTrans" cxnId="{2FD34988-91F8-4665-B253-176AF21AC4AF}">
      <dgm:prSet/>
      <dgm:spPr/>
      <dgm:t>
        <a:bodyPr/>
        <a:lstStyle/>
        <a:p>
          <a:endParaRPr lang="en-US"/>
        </a:p>
      </dgm:t>
    </dgm:pt>
    <dgm:pt modelId="{D13CF7F1-A41E-48C2-9C15-69706E9DFFB8}">
      <dgm:prSet phldrT="[Text]"/>
      <dgm:spPr/>
      <dgm:t>
        <a:bodyPr/>
        <a:lstStyle/>
        <a:p>
          <a:r>
            <a:rPr lang="en-US" dirty="0" smtClean="0"/>
            <a:t>Cost to transport raw material by sea</a:t>
          </a:r>
          <a:endParaRPr lang="en-US" dirty="0"/>
        </a:p>
      </dgm:t>
    </dgm:pt>
    <dgm:pt modelId="{F253C69F-E18A-4C2E-BA2B-A891A07D29CB}" type="parTrans" cxnId="{1CE1F7B6-54F5-4B90-8433-A8F5F0C79571}">
      <dgm:prSet/>
      <dgm:spPr/>
      <dgm:t>
        <a:bodyPr/>
        <a:lstStyle/>
        <a:p>
          <a:endParaRPr lang="en-US"/>
        </a:p>
      </dgm:t>
    </dgm:pt>
    <dgm:pt modelId="{D181BFA6-B1F6-4CAB-BAD2-4015AC54181F}" type="sibTrans" cxnId="{1CE1F7B6-54F5-4B90-8433-A8F5F0C79571}">
      <dgm:prSet/>
      <dgm:spPr/>
      <dgm:t>
        <a:bodyPr/>
        <a:lstStyle/>
        <a:p>
          <a:endParaRPr lang="en-US"/>
        </a:p>
      </dgm:t>
    </dgm:pt>
    <dgm:pt modelId="{7F9D4064-884B-4250-84E9-85DC4973FC38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/>
            <a:t>Planned but no updates post-2015?</a:t>
          </a:r>
          <a:endParaRPr lang="en-US" sz="2400" dirty="0"/>
        </a:p>
      </dgm:t>
    </dgm:pt>
    <dgm:pt modelId="{747B63B6-122A-4A27-B79C-F7E40CB84FE8}" type="parTrans" cxnId="{4AF4BCA8-6932-4B27-AD5E-FF98B1B497D1}">
      <dgm:prSet/>
      <dgm:spPr/>
      <dgm:t>
        <a:bodyPr/>
        <a:lstStyle/>
        <a:p>
          <a:endParaRPr lang="en-US"/>
        </a:p>
      </dgm:t>
    </dgm:pt>
    <dgm:pt modelId="{F4C9762A-95BF-4F6B-A742-087EA131DE22}" type="sibTrans" cxnId="{4AF4BCA8-6932-4B27-AD5E-FF98B1B497D1}">
      <dgm:prSet/>
      <dgm:spPr/>
      <dgm:t>
        <a:bodyPr/>
        <a:lstStyle/>
        <a:p>
          <a:endParaRPr lang="en-US"/>
        </a:p>
      </dgm:t>
    </dgm:pt>
    <dgm:pt modelId="{CB3AC9DF-8875-4F99-96D9-CC7491316430}" type="pres">
      <dgm:prSet presAssocID="{3DCDF994-1606-4609-A0F5-67A54593C53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4DE476-DC6C-47EF-93E6-7C26B149B9E0}" type="pres">
      <dgm:prSet presAssocID="{0B12AE54-0C93-4716-A0CB-15E9B530A9E0}" presName="comp" presStyleCnt="0"/>
      <dgm:spPr/>
    </dgm:pt>
    <dgm:pt modelId="{C0BC4072-BD89-465F-8B99-98D45C94F69D}" type="pres">
      <dgm:prSet presAssocID="{0B12AE54-0C93-4716-A0CB-15E9B530A9E0}" presName="box" presStyleLbl="node1" presStyleIdx="0" presStyleCnt="3"/>
      <dgm:spPr/>
      <dgm:t>
        <a:bodyPr/>
        <a:lstStyle/>
        <a:p>
          <a:endParaRPr lang="en-US"/>
        </a:p>
      </dgm:t>
    </dgm:pt>
    <dgm:pt modelId="{FE9F1DCD-1B1C-474D-8601-D1109ED84E38}" type="pres">
      <dgm:prSet presAssocID="{0B12AE54-0C93-4716-A0CB-15E9B530A9E0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5717860-06D9-4EC4-9E6A-6EE05FB79224}" type="pres">
      <dgm:prSet presAssocID="{0B12AE54-0C93-4716-A0CB-15E9B530A9E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953AA4-6420-4DDC-A92E-0CEE059ED5F0}" type="pres">
      <dgm:prSet presAssocID="{E2994C04-E13D-4C8D-98F9-849C9A0DB217}" presName="spacer" presStyleCnt="0"/>
      <dgm:spPr/>
    </dgm:pt>
    <dgm:pt modelId="{E2872966-2688-4BE5-934D-17DBA06FE26A}" type="pres">
      <dgm:prSet presAssocID="{586BB504-D247-476F-841D-9115FE5F7636}" presName="comp" presStyleCnt="0"/>
      <dgm:spPr/>
    </dgm:pt>
    <dgm:pt modelId="{27ABAFF2-0DE4-4BC6-9071-5FA3F9EBF764}" type="pres">
      <dgm:prSet presAssocID="{586BB504-D247-476F-841D-9115FE5F7636}" presName="box" presStyleLbl="node1" presStyleIdx="1" presStyleCnt="3"/>
      <dgm:spPr/>
      <dgm:t>
        <a:bodyPr/>
        <a:lstStyle/>
        <a:p>
          <a:endParaRPr lang="en-US"/>
        </a:p>
      </dgm:t>
    </dgm:pt>
    <dgm:pt modelId="{9E5BD6E5-A30C-47D6-A6D9-1B76AABF445B}" type="pres">
      <dgm:prSet presAssocID="{586BB504-D247-476F-841D-9115FE5F7636}" presName="img" presStyleLbl="fgImgPlace1" presStyleIdx="1" presStyleCnt="3" custScaleX="7574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2CAD448-737E-4267-8828-A416F8DE61CA}" type="pres">
      <dgm:prSet presAssocID="{586BB504-D247-476F-841D-9115FE5F7636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53A215-3657-495D-A630-7D619DF3FDEE}" type="pres">
      <dgm:prSet presAssocID="{919BFBD3-87C3-4BD3-9354-97700C8E9CB5}" presName="spacer" presStyleCnt="0"/>
      <dgm:spPr/>
    </dgm:pt>
    <dgm:pt modelId="{67A2A97D-EA0F-4961-945C-D9D4AEF33CD9}" type="pres">
      <dgm:prSet presAssocID="{8A5230B6-C3DC-476C-9B48-0F51AD891223}" presName="comp" presStyleCnt="0"/>
      <dgm:spPr/>
    </dgm:pt>
    <dgm:pt modelId="{ED8D246D-90C3-4A45-8546-0F8DDA3E2C15}" type="pres">
      <dgm:prSet presAssocID="{8A5230B6-C3DC-476C-9B48-0F51AD891223}" presName="box" presStyleLbl="node1" presStyleIdx="2" presStyleCnt="3"/>
      <dgm:spPr/>
      <dgm:t>
        <a:bodyPr/>
        <a:lstStyle/>
        <a:p>
          <a:endParaRPr lang="en-US"/>
        </a:p>
      </dgm:t>
    </dgm:pt>
    <dgm:pt modelId="{520F94FD-88BC-46B6-830A-01E8FA484ED5}" type="pres">
      <dgm:prSet presAssocID="{8A5230B6-C3DC-476C-9B48-0F51AD891223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D41F637-1708-4437-82D4-8FB28711F8F2}" type="pres">
      <dgm:prSet presAssocID="{8A5230B6-C3DC-476C-9B48-0F51AD891223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521B8D-93D6-4225-80ED-8DABA48E739E}" type="presOf" srcId="{379BC909-C1E4-4C13-BB00-E4973D432EC1}" destId="{C2CAD448-737E-4267-8828-A416F8DE61CA}" srcOrd="1" destOrd="3" presId="urn:microsoft.com/office/officeart/2005/8/layout/vList4"/>
    <dgm:cxn modelId="{6316487C-AA82-4975-A494-8B6D71666257}" type="presOf" srcId="{6FA321C0-2AF8-466C-BB6F-646C6738B87A}" destId="{ED8D246D-90C3-4A45-8546-0F8DDA3E2C15}" srcOrd="0" destOrd="2" presId="urn:microsoft.com/office/officeart/2005/8/layout/vList4"/>
    <dgm:cxn modelId="{1D8355F5-9DFD-48FF-97BD-2ABB4DD2033D}" srcId="{0B12AE54-0C93-4716-A0CB-15E9B530A9E0}" destId="{49CE5463-64BB-429F-AE1F-C44821949436}" srcOrd="0" destOrd="0" parTransId="{C20CC815-A886-4D65-9938-8EC922562D98}" sibTransId="{5B8D7FE3-FEF1-47FF-9E23-DAD653E4E609}"/>
    <dgm:cxn modelId="{5DF0CB4E-D112-46C2-8B08-3027AF61AA60}" type="presOf" srcId="{4EECAF34-365A-416E-99A3-97A440FBE158}" destId="{C2CAD448-737E-4267-8828-A416F8DE61CA}" srcOrd="1" destOrd="1" presId="urn:microsoft.com/office/officeart/2005/8/layout/vList4"/>
    <dgm:cxn modelId="{A2E8590A-C236-4EC6-B626-D282CF2F1306}" srcId="{3DCDF994-1606-4609-A0F5-67A54593C53C}" destId="{8A5230B6-C3DC-476C-9B48-0F51AD891223}" srcOrd="2" destOrd="0" parTransId="{AC02047C-9972-4FFE-9477-2515F30C598D}" sibTransId="{D6459BEC-CCCF-4CF8-804B-AA7BAA93598A}"/>
    <dgm:cxn modelId="{D9E93853-F9CE-4537-B360-3E0A113BCE98}" srcId="{586BB504-D247-476F-841D-9115FE5F7636}" destId="{379BC909-C1E4-4C13-BB00-E4973D432EC1}" srcOrd="2" destOrd="0" parTransId="{B08189A2-8740-446B-ACFB-AC3CB3D3D015}" sibTransId="{007AEDF3-D683-4A14-B202-A689E196E972}"/>
    <dgm:cxn modelId="{EBE4B1F1-F7CB-457D-BE8E-743A1B270FB6}" type="presOf" srcId="{D13CF7F1-A41E-48C2-9C15-69706E9DFFB8}" destId="{ED8D246D-90C3-4A45-8546-0F8DDA3E2C15}" srcOrd="0" destOrd="1" presId="urn:microsoft.com/office/officeart/2005/8/layout/vList4"/>
    <dgm:cxn modelId="{E42CAA0A-9A1C-48ED-B96A-B40B85E0597A}" type="presOf" srcId="{7EC28BB5-AD4A-41DD-86A4-476E5CED6E60}" destId="{C0BC4072-BD89-465F-8B99-98D45C94F69D}" srcOrd="0" destOrd="2" presId="urn:microsoft.com/office/officeart/2005/8/layout/vList4"/>
    <dgm:cxn modelId="{DF161A62-2490-4178-8C53-5BE4BEE01283}" type="presOf" srcId="{7F9D4064-884B-4250-84E9-85DC4973FC38}" destId="{C5717860-06D9-4EC4-9E6A-6EE05FB79224}" srcOrd="1" destOrd="3" presId="urn:microsoft.com/office/officeart/2005/8/layout/vList4"/>
    <dgm:cxn modelId="{219B0887-926C-473C-808F-DEDBCC7D2F6B}" type="presOf" srcId="{49CE5463-64BB-429F-AE1F-C44821949436}" destId="{C0BC4072-BD89-465F-8B99-98D45C94F69D}" srcOrd="0" destOrd="1" presId="urn:microsoft.com/office/officeart/2005/8/layout/vList4"/>
    <dgm:cxn modelId="{33AABDD1-F630-4BEC-94EA-CB2548BBC64C}" type="presOf" srcId="{4EECAF34-365A-416E-99A3-97A440FBE158}" destId="{27ABAFF2-0DE4-4BC6-9071-5FA3F9EBF764}" srcOrd="0" destOrd="1" presId="urn:microsoft.com/office/officeart/2005/8/layout/vList4"/>
    <dgm:cxn modelId="{15770BAC-B028-487E-B40D-8193AC52BEB4}" type="presOf" srcId="{586BB504-D247-476F-841D-9115FE5F7636}" destId="{27ABAFF2-0DE4-4BC6-9071-5FA3F9EBF764}" srcOrd="0" destOrd="0" presId="urn:microsoft.com/office/officeart/2005/8/layout/vList4"/>
    <dgm:cxn modelId="{0674AC18-B969-4F47-9A58-C273EE878531}" type="presOf" srcId="{7F9D4064-884B-4250-84E9-85DC4973FC38}" destId="{C0BC4072-BD89-465F-8B99-98D45C94F69D}" srcOrd="0" destOrd="3" presId="urn:microsoft.com/office/officeart/2005/8/layout/vList4"/>
    <dgm:cxn modelId="{2E1A465A-EC1B-4BA6-9299-1941F4EDD920}" srcId="{3DCDF994-1606-4609-A0F5-67A54593C53C}" destId="{0B12AE54-0C93-4716-A0CB-15E9B530A9E0}" srcOrd="0" destOrd="0" parTransId="{814F93CE-63B4-438B-9474-E46C5D24C8E9}" sibTransId="{E2994C04-E13D-4C8D-98F9-849C9A0DB217}"/>
    <dgm:cxn modelId="{56F01367-BE4D-42B4-8375-D899CF870630}" srcId="{3DCDF994-1606-4609-A0F5-67A54593C53C}" destId="{586BB504-D247-476F-841D-9115FE5F7636}" srcOrd="1" destOrd="0" parTransId="{AE6916E9-41E9-44DA-8035-7A9BC4A3291C}" sibTransId="{919BFBD3-87C3-4BD3-9354-97700C8E9CB5}"/>
    <dgm:cxn modelId="{37CD5B76-C2DD-409E-B9DC-5892DC3F8A6C}" srcId="{586BB504-D247-476F-841D-9115FE5F7636}" destId="{4EECAF34-365A-416E-99A3-97A440FBE158}" srcOrd="0" destOrd="0" parTransId="{41DA0239-A1DC-4AD3-9519-90312CA1C973}" sibTransId="{AC040D53-C712-4C44-9137-3F5985AE71E4}"/>
    <dgm:cxn modelId="{FF72942C-5C38-498B-9825-B5F5A66773FA}" type="presOf" srcId="{0B12AE54-0C93-4716-A0CB-15E9B530A9E0}" destId="{C5717860-06D9-4EC4-9E6A-6EE05FB79224}" srcOrd="1" destOrd="0" presId="urn:microsoft.com/office/officeart/2005/8/layout/vList4"/>
    <dgm:cxn modelId="{2FD34988-91F8-4665-B253-176AF21AC4AF}" srcId="{8A5230B6-C3DC-476C-9B48-0F51AD891223}" destId="{6FA321C0-2AF8-466C-BB6F-646C6738B87A}" srcOrd="1" destOrd="0" parTransId="{B97D3EF9-54AF-4BAF-B85E-6827206DD418}" sibTransId="{86D7A3D8-93BA-41F4-936B-0719500B9C73}"/>
    <dgm:cxn modelId="{15FAB6B2-334F-4BB6-9669-DB5956425D58}" type="presOf" srcId="{3DCDF994-1606-4609-A0F5-67A54593C53C}" destId="{CB3AC9DF-8875-4F99-96D9-CC7491316430}" srcOrd="0" destOrd="0" presId="urn:microsoft.com/office/officeart/2005/8/layout/vList4"/>
    <dgm:cxn modelId="{E1F89E6A-1461-4AF1-A827-75A2F1EE6FA4}" type="presOf" srcId="{49CE5463-64BB-429F-AE1F-C44821949436}" destId="{C5717860-06D9-4EC4-9E6A-6EE05FB79224}" srcOrd="1" destOrd="1" presId="urn:microsoft.com/office/officeart/2005/8/layout/vList4"/>
    <dgm:cxn modelId="{A35E6553-CF20-4FEF-A115-D6EF9277C9C5}" srcId="{0B12AE54-0C93-4716-A0CB-15E9B530A9E0}" destId="{7EC28BB5-AD4A-41DD-86A4-476E5CED6E60}" srcOrd="1" destOrd="0" parTransId="{3ECB3782-C271-4D21-9032-0E179754074C}" sibTransId="{A186373F-14B6-4A7F-A4AA-E3791281D4EA}"/>
    <dgm:cxn modelId="{E5972269-1976-4B49-A495-7016572DDDB1}" type="presOf" srcId="{0B12AE54-0C93-4716-A0CB-15E9B530A9E0}" destId="{C0BC4072-BD89-465F-8B99-98D45C94F69D}" srcOrd="0" destOrd="0" presId="urn:microsoft.com/office/officeart/2005/8/layout/vList4"/>
    <dgm:cxn modelId="{1CE1F7B6-54F5-4B90-8433-A8F5F0C79571}" srcId="{8A5230B6-C3DC-476C-9B48-0F51AD891223}" destId="{D13CF7F1-A41E-48C2-9C15-69706E9DFFB8}" srcOrd="0" destOrd="0" parTransId="{F253C69F-E18A-4C2E-BA2B-A891A07D29CB}" sibTransId="{D181BFA6-B1F6-4CAB-BAD2-4015AC54181F}"/>
    <dgm:cxn modelId="{B89C7D46-40E9-4BBD-AA5C-6E2861185775}" type="presOf" srcId="{8A5230B6-C3DC-476C-9B48-0F51AD891223}" destId="{AD41F637-1708-4437-82D4-8FB28711F8F2}" srcOrd="1" destOrd="0" presId="urn:microsoft.com/office/officeart/2005/8/layout/vList4"/>
    <dgm:cxn modelId="{D1875ABC-BD43-496B-A0DA-5AF777FF30D3}" type="presOf" srcId="{7EC28BB5-AD4A-41DD-86A4-476E5CED6E60}" destId="{C5717860-06D9-4EC4-9E6A-6EE05FB79224}" srcOrd="1" destOrd="2" presId="urn:microsoft.com/office/officeart/2005/8/layout/vList4"/>
    <dgm:cxn modelId="{7769D2C4-450D-4195-9698-B6CD79B8A436}" type="presOf" srcId="{586BB504-D247-476F-841D-9115FE5F7636}" destId="{C2CAD448-737E-4267-8828-A416F8DE61CA}" srcOrd="1" destOrd="0" presId="urn:microsoft.com/office/officeart/2005/8/layout/vList4"/>
    <dgm:cxn modelId="{4CD27772-6018-4744-BF98-6F33FFDD90DA}" type="presOf" srcId="{D13CF7F1-A41E-48C2-9C15-69706E9DFFB8}" destId="{AD41F637-1708-4437-82D4-8FB28711F8F2}" srcOrd="1" destOrd="1" presId="urn:microsoft.com/office/officeart/2005/8/layout/vList4"/>
    <dgm:cxn modelId="{35E6C1CD-32E0-476D-80F3-C04819D0905B}" type="presOf" srcId="{74C25391-9803-497F-B7D5-1C7147DBAB59}" destId="{27ABAFF2-0DE4-4BC6-9071-5FA3F9EBF764}" srcOrd="0" destOrd="2" presId="urn:microsoft.com/office/officeart/2005/8/layout/vList4"/>
    <dgm:cxn modelId="{392ED295-79A2-4DBF-B6C6-1A2B4B04A2E6}" type="presOf" srcId="{74C25391-9803-497F-B7D5-1C7147DBAB59}" destId="{C2CAD448-737E-4267-8828-A416F8DE61CA}" srcOrd="1" destOrd="2" presId="urn:microsoft.com/office/officeart/2005/8/layout/vList4"/>
    <dgm:cxn modelId="{55E21F93-CA8C-4D95-AEBD-929F228DA01B}" type="presOf" srcId="{379BC909-C1E4-4C13-BB00-E4973D432EC1}" destId="{27ABAFF2-0DE4-4BC6-9071-5FA3F9EBF764}" srcOrd="0" destOrd="3" presId="urn:microsoft.com/office/officeart/2005/8/layout/vList4"/>
    <dgm:cxn modelId="{331A51DA-E8CF-4B60-AA7F-91C0A984A748}" srcId="{586BB504-D247-476F-841D-9115FE5F7636}" destId="{74C25391-9803-497F-B7D5-1C7147DBAB59}" srcOrd="1" destOrd="0" parTransId="{B1DB45CA-976A-4A1A-BAF2-1F8F7628B12E}" sibTransId="{176141FF-62CB-40BC-84CB-ACACF6710BE5}"/>
    <dgm:cxn modelId="{905349B4-0FBC-47E7-B264-776FFDD816BF}" type="presOf" srcId="{8A5230B6-C3DC-476C-9B48-0F51AD891223}" destId="{ED8D246D-90C3-4A45-8546-0F8DDA3E2C15}" srcOrd="0" destOrd="0" presId="urn:microsoft.com/office/officeart/2005/8/layout/vList4"/>
    <dgm:cxn modelId="{E8116B84-0D6B-470F-A8D1-0A0BAC0571B5}" type="presOf" srcId="{6FA321C0-2AF8-466C-BB6F-646C6738B87A}" destId="{AD41F637-1708-4437-82D4-8FB28711F8F2}" srcOrd="1" destOrd="2" presId="urn:microsoft.com/office/officeart/2005/8/layout/vList4"/>
    <dgm:cxn modelId="{4AF4BCA8-6932-4B27-AD5E-FF98B1B497D1}" srcId="{0B12AE54-0C93-4716-A0CB-15E9B530A9E0}" destId="{7F9D4064-884B-4250-84E9-85DC4973FC38}" srcOrd="2" destOrd="0" parTransId="{747B63B6-122A-4A27-B79C-F7E40CB84FE8}" sibTransId="{F4C9762A-95BF-4F6B-A742-087EA131DE22}"/>
    <dgm:cxn modelId="{9354FECC-AA7C-4661-A5E4-E6695ACE9EA6}" type="presParOf" srcId="{CB3AC9DF-8875-4F99-96D9-CC7491316430}" destId="{1A4DE476-DC6C-47EF-93E6-7C26B149B9E0}" srcOrd="0" destOrd="0" presId="urn:microsoft.com/office/officeart/2005/8/layout/vList4"/>
    <dgm:cxn modelId="{0FE88CD0-F0E0-448F-BC95-E13EF9A71EE4}" type="presParOf" srcId="{1A4DE476-DC6C-47EF-93E6-7C26B149B9E0}" destId="{C0BC4072-BD89-465F-8B99-98D45C94F69D}" srcOrd="0" destOrd="0" presId="urn:microsoft.com/office/officeart/2005/8/layout/vList4"/>
    <dgm:cxn modelId="{03007688-8C50-4260-987A-761D9107C062}" type="presParOf" srcId="{1A4DE476-DC6C-47EF-93E6-7C26B149B9E0}" destId="{FE9F1DCD-1B1C-474D-8601-D1109ED84E38}" srcOrd="1" destOrd="0" presId="urn:microsoft.com/office/officeart/2005/8/layout/vList4"/>
    <dgm:cxn modelId="{56C19E3A-BD03-46A1-B015-E38D50F5485B}" type="presParOf" srcId="{1A4DE476-DC6C-47EF-93E6-7C26B149B9E0}" destId="{C5717860-06D9-4EC4-9E6A-6EE05FB79224}" srcOrd="2" destOrd="0" presId="urn:microsoft.com/office/officeart/2005/8/layout/vList4"/>
    <dgm:cxn modelId="{92910ED9-5A07-4269-8B3E-E5F86F0E788D}" type="presParOf" srcId="{CB3AC9DF-8875-4F99-96D9-CC7491316430}" destId="{C0953AA4-6420-4DDC-A92E-0CEE059ED5F0}" srcOrd="1" destOrd="0" presId="urn:microsoft.com/office/officeart/2005/8/layout/vList4"/>
    <dgm:cxn modelId="{E4953011-CF21-43F1-BB5E-CCA279AB4A4F}" type="presParOf" srcId="{CB3AC9DF-8875-4F99-96D9-CC7491316430}" destId="{E2872966-2688-4BE5-934D-17DBA06FE26A}" srcOrd="2" destOrd="0" presId="urn:microsoft.com/office/officeart/2005/8/layout/vList4"/>
    <dgm:cxn modelId="{AAE1E90C-6957-460F-A210-B07C4808E5A1}" type="presParOf" srcId="{E2872966-2688-4BE5-934D-17DBA06FE26A}" destId="{27ABAFF2-0DE4-4BC6-9071-5FA3F9EBF764}" srcOrd="0" destOrd="0" presId="urn:microsoft.com/office/officeart/2005/8/layout/vList4"/>
    <dgm:cxn modelId="{C3906190-DF85-470B-8AAB-F1242D4FFE59}" type="presParOf" srcId="{E2872966-2688-4BE5-934D-17DBA06FE26A}" destId="{9E5BD6E5-A30C-47D6-A6D9-1B76AABF445B}" srcOrd="1" destOrd="0" presId="urn:microsoft.com/office/officeart/2005/8/layout/vList4"/>
    <dgm:cxn modelId="{67148302-FD1B-4F4E-8EAB-D0158D18D1B6}" type="presParOf" srcId="{E2872966-2688-4BE5-934D-17DBA06FE26A}" destId="{C2CAD448-737E-4267-8828-A416F8DE61CA}" srcOrd="2" destOrd="0" presId="urn:microsoft.com/office/officeart/2005/8/layout/vList4"/>
    <dgm:cxn modelId="{3747073F-C6EE-46DB-AFF7-C52824E3645A}" type="presParOf" srcId="{CB3AC9DF-8875-4F99-96D9-CC7491316430}" destId="{8953A215-3657-495D-A630-7D619DF3FDEE}" srcOrd="3" destOrd="0" presId="urn:microsoft.com/office/officeart/2005/8/layout/vList4"/>
    <dgm:cxn modelId="{ED0FE926-4BC1-412D-97B3-D1B3C5840246}" type="presParOf" srcId="{CB3AC9DF-8875-4F99-96D9-CC7491316430}" destId="{67A2A97D-EA0F-4961-945C-D9D4AEF33CD9}" srcOrd="4" destOrd="0" presId="urn:microsoft.com/office/officeart/2005/8/layout/vList4"/>
    <dgm:cxn modelId="{CE236555-AA12-497E-B0BE-486DC0679FED}" type="presParOf" srcId="{67A2A97D-EA0F-4961-945C-D9D4AEF33CD9}" destId="{ED8D246D-90C3-4A45-8546-0F8DDA3E2C15}" srcOrd="0" destOrd="0" presId="urn:microsoft.com/office/officeart/2005/8/layout/vList4"/>
    <dgm:cxn modelId="{B11B1BA1-827D-41A3-92F5-35937CC059FF}" type="presParOf" srcId="{67A2A97D-EA0F-4961-945C-D9D4AEF33CD9}" destId="{520F94FD-88BC-46B6-830A-01E8FA484ED5}" srcOrd="1" destOrd="0" presId="urn:microsoft.com/office/officeart/2005/8/layout/vList4"/>
    <dgm:cxn modelId="{EA164E72-E35C-4551-9D54-F4335FE46B47}" type="presParOf" srcId="{67A2A97D-EA0F-4961-945C-D9D4AEF33CD9}" destId="{AD41F637-1708-4437-82D4-8FB28711F8F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3071"/>
      <dgm:spPr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33D098-F074-4E1F-8401-96AC308E0E3F}" type="doc">
      <dgm:prSet loTypeId="urn:diagrams.loki3.com/VaryingWidthList" loCatId="list" qsTypeId="urn:microsoft.com/office/officeart/2005/8/quickstyle/3d9" qsCatId="3D" csTypeId="urn:microsoft.com/office/officeart/2005/8/colors/accent1_5" csCatId="accent1" phldr="1"/>
      <dgm:spPr/>
    </dgm:pt>
    <dgm:pt modelId="{BE0091A7-14D6-486A-AF5E-23779A97333C}">
      <dgm:prSet phldrT="[Text]"/>
      <dgm:spPr/>
      <dgm:t>
        <a:bodyPr/>
        <a:lstStyle/>
        <a:p>
          <a:r>
            <a:rPr lang="en-US" strike="noStrike" dirty="0" smtClean="0"/>
            <a:t>Inflation Theory </a:t>
          </a:r>
          <a:endParaRPr lang="en-US" strike="noStrike" dirty="0"/>
        </a:p>
      </dgm:t>
    </dgm:pt>
    <dgm:pt modelId="{FCD991F0-9A9A-4C35-B016-200D830EE14B}" type="parTrans" cxnId="{CF064EBD-A9A9-41A3-B3F3-4268FF6E3FFC}">
      <dgm:prSet/>
      <dgm:spPr/>
      <dgm:t>
        <a:bodyPr/>
        <a:lstStyle/>
        <a:p>
          <a:endParaRPr lang="en-US"/>
        </a:p>
      </dgm:t>
    </dgm:pt>
    <dgm:pt modelId="{A25A8D8D-E69C-42BF-921D-62C4ADEC8719}" type="sibTrans" cxnId="{CF064EBD-A9A9-41A3-B3F3-4268FF6E3FFC}">
      <dgm:prSet/>
      <dgm:spPr/>
      <dgm:t>
        <a:bodyPr/>
        <a:lstStyle/>
        <a:p>
          <a:endParaRPr lang="en-US"/>
        </a:p>
      </dgm:t>
    </dgm:pt>
    <dgm:pt modelId="{C89B1021-6DC0-439D-9967-CC4ACC84BBDC}">
      <dgm:prSet phldrT="[Text]"/>
      <dgm:spPr/>
      <dgm:t>
        <a:bodyPr/>
        <a:lstStyle/>
        <a:p>
          <a:r>
            <a:rPr lang="en-US" dirty="0" smtClean="0"/>
            <a:t>Index Theory </a:t>
          </a:r>
          <a:endParaRPr lang="en-US" dirty="0"/>
        </a:p>
      </dgm:t>
    </dgm:pt>
    <dgm:pt modelId="{9431CB88-1322-48F0-AB7E-5221CF703935}" type="parTrans" cxnId="{F338882B-79A9-4FB5-9340-C62A8BB94ECE}">
      <dgm:prSet/>
      <dgm:spPr/>
      <dgm:t>
        <a:bodyPr/>
        <a:lstStyle/>
        <a:p>
          <a:endParaRPr lang="en-US"/>
        </a:p>
      </dgm:t>
    </dgm:pt>
    <dgm:pt modelId="{1AF321EB-1940-4BDA-BBF4-36A162151FD8}" type="sibTrans" cxnId="{F338882B-79A9-4FB5-9340-C62A8BB94ECE}">
      <dgm:prSet/>
      <dgm:spPr/>
      <dgm:t>
        <a:bodyPr/>
        <a:lstStyle/>
        <a:p>
          <a:endParaRPr lang="en-US"/>
        </a:p>
      </dgm:t>
    </dgm:pt>
    <dgm:pt modelId="{59E0ADAA-6098-4011-AFC5-ADFA4A7C8B4A}">
      <dgm:prSet phldrT="[Text]"/>
      <dgm:spPr/>
      <dgm:t>
        <a:bodyPr/>
        <a:lstStyle/>
        <a:p>
          <a:r>
            <a:rPr lang="en-US" dirty="0" smtClean="0"/>
            <a:t>Inflation Indexes</a:t>
          </a:r>
          <a:endParaRPr lang="en-US" dirty="0"/>
        </a:p>
      </dgm:t>
    </dgm:pt>
    <dgm:pt modelId="{D22032DA-E10A-4901-A524-E3528CF5FBA4}" type="parTrans" cxnId="{D90DC60C-FB3F-45AC-A2D1-77D2B37EDD44}">
      <dgm:prSet/>
      <dgm:spPr/>
      <dgm:t>
        <a:bodyPr/>
        <a:lstStyle/>
        <a:p>
          <a:endParaRPr lang="en-US"/>
        </a:p>
      </dgm:t>
    </dgm:pt>
    <dgm:pt modelId="{ECCB36A3-0616-4CD7-90D5-E15288EAC2CF}" type="sibTrans" cxnId="{D90DC60C-FB3F-45AC-A2D1-77D2B37EDD44}">
      <dgm:prSet/>
      <dgm:spPr/>
      <dgm:t>
        <a:bodyPr/>
        <a:lstStyle/>
        <a:p>
          <a:endParaRPr lang="en-US"/>
        </a:p>
      </dgm:t>
    </dgm:pt>
    <dgm:pt modelId="{D98E18CF-7C5C-402D-9EEB-EA237B13506D}">
      <dgm:prSet phldrT="[Text]"/>
      <dgm:spPr/>
      <dgm:t>
        <a:bodyPr/>
        <a:lstStyle/>
        <a:p>
          <a:r>
            <a:rPr lang="en-US" smtClean="0"/>
            <a:t>Production Indexes</a:t>
          </a:r>
          <a:endParaRPr lang="en-US" dirty="0"/>
        </a:p>
      </dgm:t>
    </dgm:pt>
    <dgm:pt modelId="{985A8677-B0F7-4F6C-A165-D0919E88E195}" type="parTrans" cxnId="{14DD3CE9-D27C-4394-9082-B9C035EC4655}">
      <dgm:prSet/>
      <dgm:spPr/>
      <dgm:t>
        <a:bodyPr/>
        <a:lstStyle/>
        <a:p>
          <a:endParaRPr lang="en-US"/>
        </a:p>
      </dgm:t>
    </dgm:pt>
    <dgm:pt modelId="{557C1897-28CC-47EB-B50A-230422EC4E93}" type="sibTrans" cxnId="{14DD3CE9-D27C-4394-9082-B9C035EC4655}">
      <dgm:prSet/>
      <dgm:spPr/>
      <dgm:t>
        <a:bodyPr/>
        <a:lstStyle/>
        <a:p>
          <a:endParaRPr lang="en-US"/>
        </a:p>
      </dgm:t>
    </dgm:pt>
    <dgm:pt modelId="{D7D93CF8-049F-472A-9F18-65027D19B9B7}" type="pres">
      <dgm:prSet presAssocID="{F133D098-F074-4E1F-8401-96AC308E0E3F}" presName="Name0" presStyleCnt="0">
        <dgm:presLayoutVars>
          <dgm:resizeHandles/>
        </dgm:presLayoutVars>
      </dgm:prSet>
      <dgm:spPr/>
    </dgm:pt>
    <dgm:pt modelId="{784754F1-21FD-4CE4-B2AC-FDC700FCACE2}" type="pres">
      <dgm:prSet presAssocID="{BE0091A7-14D6-486A-AF5E-23779A97333C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DACABD-A5A2-4CA5-9FB4-7F77D1CB189E}" type="pres">
      <dgm:prSet presAssocID="{A25A8D8D-E69C-42BF-921D-62C4ADEC8719}" presName="space" presStyleCnt="0"/>
      <dgm:spPr/>
    </dgm:pt>
    <dgm:pt modelId="{1A4CBC4B-D505-42A5-9C52-D7D194402890}" type="pres">
      <dgm:prSet presAssocID="{C89B1021-6DC0-439D-9967-CC4ACC84BBDC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9091F-EB8C-4178-8722-0C04982B4FDC}" type="pres">
      <dgm:prSet presAssocID="{1AF321EB-1940-4BDA-BBF4-36A162151FD8}" presName="space" presStyleCnt="0"/>
      <dgm:spPr/>
    </dgm:pt>
    <dgm:pt modelId="{BF3CE5DB-0D20-4A08-9FF9-FB7D3A6007B8}" type="pres">
      <dgm:prSet presAssocID="{59E0ADAA-6098-4011-AFC5-ADFA4A7C8B4A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9E88A-BAC4-4F2C-A4CE-76EC64C9DA38}" type="pres">
      <dgm:prSet presAssocID="{ECCB36A3-0616-4CD7-90D5-E15288EAC2CF}" presName="space" presStyleCnt="0"/>
      <dgm:spPr/>
    </dgm:pt>
    <dgm:pt modelId="{E8849235-89A2-4C5F-BD43-A7FBEBE59D87}" type="pres">
      <dgm:prSet presAssocID="{D98E18CF-7C5C-402D-9EEB-EA237B13506D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DD3CE9-D27C-4394-9082-B9C035EC4655}" srcId="{F133D098-F074-4E1F-8401-96AC308E0E3F}" destId="{D98E18CF-7C5C-402D-9EEB-EA237B13506D}" srcOrd="3" destOrd="0" parTransId="{985A8677-B0F7-4F6C-A165-D0919E88E195}" sibTransId="{557C1897-28CC-47EB-B50A-230422EC4E93}"/>
    <dgm:cxn modelId="{CF064EBD-A9A9-41A3-B3F3-4268FF6E3FFC}" srcId="{F133D098-F074-4E1F-8401-96AC308E0E3F}" destId="{BE0091A7-14D6-486A-AF5E-23779A97333C}" srcOrd="0" destOrd="0" parTransId="{FCD991F0-9A9A-4C35-B016-200D830EE14B}" sibTransId="{A25A8D8D-E69C-42BF-921D-62C4ADEC8719}"/>
    <dgm:cxn modelId="{D90DC60C-FB3F-45AC-A2D1-77D2B37EDD44}" srcId="{F133D098-F074-4E1F-8401-96AC308E0E3F}" destId="{59E0ADAA-6098-4011-AFC5-ADFA4A7C8B4A}" srcOrd="2" destOrd="0" parTransId="{D22032DA-E10A-4901-A524-E3528CF5FBA4}" sibTransId="{ECCB36A3-0616-4CD7-90D5-E15288EAC2CF}"/>
    <dgm:cxn modelId="{D06C2314-A33E-4D0C-AB24-ABA2C42E30F1}" type="presOf" srcId="{59E0ADAA-6098-4011-AFC5-ADFA4A7C8B4A}" destId="{BF3CE5DB-0D20-4A08-9FF9-FB7D3A6007B8}" srcOrd="0" destOrd="0" presId="urn:diagrams.loki3.com/VaryingWidthList"/>
    <dgm:cxn modelId="{01DF4370-9EC1-4427-BA40-F113ED22B303}" type="presOf" srcId="{D98E18CF-7C5C-402D-9EEB-EA237B13506D}" destId="{E8849235-89A2-4C5F-BD43-A7FBEBE59D87}" srcOrd="0" destOrd="0" presId="urn:diagrams.loki3.com/VaryingWidthList"/>
    <dgm:cxn modelId="{6106963C-4AEC-43E3-83E5-480F89E7A636}" type="presOf" srcId="{F133D098-F074-4E1F-8401-96AC308E0E3F}" destId="{D7D93CF8-049F-472A-9F18-65027D19B9B7}" srcOrd="0" destOrd="0" presId="urn:diagrams.loki3.com/VaryingWidthList"/>
    <dgm:cxn modelId="{B93E02E6-E9B6-4636-BBE8-C9786CD1C607}" type="presOf" srcId="{BE0091A7-14D6-486A-AF5E-23779A97333C}" destId="{784754F1-21FD-4CE4-B2AC-FDC700FCACE2}" srcOrd="0" destOrd="0" presId="urn:diagrams.loki3.com/VaryingWidthList"/>
    <dgm:cxn modelId="{938DB3E0-9002-4BE7-9D6A-F9DEDC527A06}" type="presOf" srcId="{C89B1021-6DC0-439D-9967-CC4ACC84BBDC}" destId="{1A4CBC4B-D505-42A5-9C52-D7D194402890}" srcOrd="0" destOrd="0" presId="urn:diagrams.loki3.com/VaryingWidthList"/>
    <dgm:cxn modelId="{F338882B-79A9-4FB5-9340-C62A8BB94ECE}" srcId="{F133D098-F074-4E1F-8401-96AC308E0E3F}" destId="{C89B1021-6DC0-439D-9967-CC4ACC84BBDC}" srcOrd="1" destOrd="0" parTransId="{9431CB88-1322-48F0-AB7E-5221CF703935}" sibTransId="{1AF321EB-1940-4BDA-BBF4-36A162151FD8}"/>
    <dgm:cxn modelId="{FC1F5B82-5783-4887-968C-77A177262BF7}" type="presParOf" srcId="{D7D93CF8-049F-472A-9F18-65027D19B9B7}" destId="{784754F1-21FD-4CE4-B2AC-FDC700FCACE2}" srcOrd="0" destOrd="0" presId="urn:diagrams.loki3.com/VaryingWidthList"/>
    <dgm:cxn modelId="{DF4C40C1-F3B7-415B-983B-44EBA98BA667}" type="presParOf" srcId="{D7D93CF8-049F-472A-9F18-65027D19B9B7}" destId="{9CDACABD-A5A2-4CA5-9FB4-7F77D1CB189E}" srcOrd="1" destOrd="0" presId="urn:diagrams.loki3.com/VaryingWidthList"/>
    <dgm:cxn modelId="{18F8FAF7-896F-45AE-BFBE-2E539759C5AE}" type="presParOf" srcId="{D7D93CF8-049F-472A-9F18-65027D19B9B7}" destId="{1A4CBC4B-D505-42A5-9C52-D7D194402890}" srcOrd="2" destOrd="0" presId="urn:diagrams.loki3.com/VaryingWidthList"/>
    <dgm:cxn modelId="{63862AE1-93C2-4856-8EA1-0AEC06028AFA}" type="presParOf" srcId="{D7D93CF8-049F-472A-9F18-65027D19B9B7}" destId="{6B29091F-EB8C-4178-8722-0C04982B4FDC}" srcOrd="3" destOrd="0" presId="urn:diagrams.loki3.com/VaryingWidthList"/>
    <dgm:cxn modelId="{872F1B14-0473-4134-83CF-557D076F283D}" type="presParOf" srcId="{D7D93CF8-049F-472A-9F18-65027D19B9B7}" destId="{BF3CE5DB-0D20-4A08-9FF9-FB7D3A6007B8}" srcOrd="4" destOrd="0" presId="urn:diagrams.loki3.com/VaryingWidthList"/>
    <dgm:cxn modelId="{6CC232F2-A6BC-4EE3-8869-9B08A5512C94}" type="presParOf" srcId="{D7D93CF8-049F-472A-9F18-65027D19B9B7}" destId="{4FC9E88A-BAC4-4F2C-A4CE-76EC64C9DA38}" srcOrd="5" destOrd="0" presId="urn:diagrams.loki3.com/VaryingWidthList"/>
    <dgm:cxn modelId="{50066101-3F73-4D4E-B2CE-1BDEC40B3414}" type="presParOf" srcId="{D7D93CF8-049F-472A-9F18-65027D19B9B7}" destId="{E8849235-89A2-4C5F-BD43-A7FBEBE59D87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639570-730C-4C2F-8082-8C254B81DB63}" type="doc">
      <dgm:prSet loTypeId="urn:microsoft.com/office/officeart/2005/8/layout/cycle5" loCatId="cycl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FA3DABAD-1BD6-4019-93EE-AE67680641EE}">
      <dgm:prSet phldrT="[Text]" custT="1"/>
      <dgm:spPr/>
      <dgm:t>
        <a:bodyPr/>
        <a:lstStyle/>
        <a:p>
          <a:r>
            <a:rPr lang="en-US" sz="2400" dirty="0"/>
            <a:t>Consumption ▼, Savings </a:t>
          </a:r>
          <a:r>
            <a:rPr lang="en-US" sz="2400" dirty="0">
              <a:latin typeface="Franklin Gothic Medium Cond" panose="020B0606030402020204" pitchFamily="34" charset="0"/>
            </a:rPr>
            <a:t>▲</a:t>
          </a:r>
          <a:endParaRPr lang="en-US" sz="2400" dirty="0"/>
        </a:p>
      </dgm:t>
    </dgm:pt>
    <dgm:pt modelId="{0894F44D-811B-430E-B6F8-E03AD24CB81B}" type="parTrans" cxnId="{FE2AC45A-57EA-4C27-A464-7D70D5589E54}">
      <dgm:prSet/>
      <dgm:spPr/>
      <dgm:t>
        <a:bodyPr/>
        <a:lstStyle/>
        <a:p>
          <a:endParaRPr lang="en-US"/>
        </a:p>
      </dgm:t>
    </dgm:pt>
    <dgm:pt modelId="{F1500440-4A58-433F-BFE7-6A0CB4C148A3}" type="sibTrans" cxnId="{FE2AC45A-57EA-4C27-A464-7D70D5589E54}">
      <dgm:prSet/>
      <dgm:spPr/>
      <dgm:t>
        <a:bodyPr/>
        <a:lstStyle/>
        <a:p>
          <a:endParaRPr lang="en-US"/>
        </a:p>
      </dgm:t>
    </dgm:pt>
    <dgm:pt modelId="{7FBF68E0-ACB5-4827-A233-9663DAED3F56}">
      <dgm:prSet phldrT="[Text]" custT="1"/>
      <dgm:spPr/>
      <dgm:t>
        <a:bodyPr/>
        <a:lstStyle/>
        <a:p>
          <a:r>
            <a:rPr lang="en-US" sz="2400" dirty="0" smtClean="0"/>
            <a:t>Demand, profitability </a:t>
          </a:r>
          <a:r>
            <a:rPr lang="en-US" sz="2400" dirty="0"/>
            <a:t>▼</a:t>
          </a:r>
        </a:p>
      </dgm:t>
    </dgm:pt>
    <dgm:pt modelId="{79B76530-4122-4913-B94E-84B96F26D275}" type="parTrans" cxnId="{265C8E6D-9A3D-4D52-8508-A8966A210F14}">
      <dgm:prSet/>
      <dgm:spPr/>
      <dgm:t>
        <a:bodyPr/>
        <a:lstStyle/>
        <a:p>
          <a:endParaRPr lang="en-US"/>
        </a:p>
      </dgm:t>
    </dgm:pt>
    <dgm:pt modelId="{0B786546-F0FF-4E2E-8484-B12F289F88E7}" type="sibTrans" cxnId="{265C8E6D-9A3D-4D52-8508-A8966A210F14}">
      <dgm:prSet/>
      <dgm:spPr/>
      <dgm:t>
        <a:bodyPr/>
        <a:lstStyle/>
        <a:p>
          <a:endParaRPr lang="en-US"/>
        </a:p>
      </dgm:t>
    </dgm:pt>
    <dgm:pt modelId="{DB7067EB-67F5-46A3-93D9-ADF51E1912E6}">
      <dgm:prSet phldrT="[Text]" custT="1"/>
      <dgm:spPr/>
      <dgm:t>
        <a:bodyPr/>
        <a:lstStyle/>
        <a:p>
          <a:r>
            <a:rPr lang="en-US" sz="2400" dirty="0"/>
            <a:t>Unemployment </a:t>
          </a:r>
          <a:r>
            <a:rPr lang="en-US" sz="2400" dirty="0">
              <a:latin typeface="Franklin Gothic Demi" panose="020B0703020102020204" pitchFamily="34" charset="0"/>
            </a:rPr>
            <a:t>▲</a:t>
          </a:r>
          <a:endParaRPr lang="en-US" sz="2400" dirty="0"/>
        </a:p>
      </dgm:t>
    </dgm:pt>
    <dgm:pt modelId="{7928A262-BFCF-4DE7-9A6A-5884196D1AF6}" type="parTrans" cxnId="{E55E659C-804C-46D9-8139-5460BEE3D0AB}">
      <dgm:prSet/>
      <dgm:spPr/>
      <dgm:t>
        <a:bodyPr/>
        <a:lstStyle/>
        <a:p>
          <a:endParaRPr lang="en-US"/>
        </a:p>
      </dgm:t>
    </dgm:pt>
    <dgm:pt modelId="{02E3DEE2-A290-4E5D-B6BF-573D41632549}" type="sibTrans" cxnId="{E55E659C-804C-46D9-8139-5460BEE3D0AB}">
      <dgm:prSet/>
      <dgm:spPr/>
      <dgm:t>
        <a:bodyPr/>
        <a:lstStyle/>
        <a:p>
          <a:endParaRPr lang="en-US"/>
        </a:p>
      </dgm:t>
    </dgm:pt>
    <dgm:pt modelId="{524EF0DC-A747-4E7A-BE94-6D465811B66F}">
      <dgm:prSet phldrT="[Text]" custT="1"/>
      <dgm:spPr/>
      <dgm:t>
        <a:bodyPr/>
        <a:lstStyle/>
        <a:p>
          <a:r>
            <a:rPr lang="en-US" sz="2400" dirty="0"/>
            <a:t>Bankruptcy, NPA </a:t>
          </a:r>
          <a:r>
            <a:rPr lang="en-US" sz="2400" dirty="0">
              <a:latin typeface="Franklin Gothic Demi" panose="020B0703020102020204" pitchFamily="34" charset="0"/>
            </a:rPr>
            <a:t>▲</a:t>
          </a:r>
          <a:endParaRPr lang="en-US" sz="2400" dirty="0"/>
        </a:p>
      </dgm:t>
    </dgm:pt>
    <dgm:pt modelId="{09F92BB3-3946-4736-9838-99710DCDC79F}" type="parTrans" cxnId="{50740DBC-71D2-4CF3-AC0E-93069E863C41}">
      <dgm:prSet/>
      <dgm:spPr/>
      <dgm:t>
        <a:bodyPr/>
        <a:lstStyle/>
        <a:p>
          <a:endParaRPr lang="en-US"/>
        </a:p>
      </dgm:t>
    </dgm:pt>
    <dgm:pt modelId="{4C67BF5B-6778-491F-833C-F1D6E5F108A5}" type="sibTrans" cxnId="{50740DBC-71D2-4CF3-AC0E-93069E863C41}">
      <dgm:prSet/>
      <dgm:spPr/>
      <dgm:t>
        <a:bodyPr/>
        <a:lstStyle/>
        <a:p>
          <a:endParaRPr lang="en-US"/>
        </a:p>
      </dgm:t>
    </dgm:pt>
    <dgm:pt modelId="{02827F58-B9E6-48DA-8CE4-A304A8795BA6}" type="pres">
      <dgm:prSet presAssocID="{66639570-730C-4C2F-8082-8C254B81DB6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F2E1A1-31E1-4E05-8971-C9CF0DE28A08}" type="pres">
      <dgm:prSet presAssocID="{FA3DABAD-1BD6-4019-93EE-AE67680641EE}" presName="node" presStyleLbl="node1" presStyleIdx="0" presStyleCnt="4" custScaleX="1255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89C07-8C35-47D0-8F76-055DA142BD6A}" type="pres">
      <dgm:prSet presAssocID="{FA3DABAD-1BD6-4019-93EE-AE67680641EE}" presName="spNode" presStyleCnt="0"/>
      <dgm:spPr/>
    </dgm:pt>
    <dgm:pt modelId="{1EBB3770-FCD8-4AD1-82E2-145EBB08B5B5}" type="pres">
      <dgm:prSet presAssocID="{F1500440-4A58-433F-BFE7-6A0CB4C148A3}" presName="sibTrans" presStyleLbl="sibTrans1D1" presStyleIdx="0" presStyleCnt="4"/>
      <dgm:spPr/>
      <dgm:t>
        <a:bodyPr/>
        <a:lstStyle/>
        <a:p>
          <a:endParaRPr lang="en-US"/>
        </a:p>
      </dgm:t>
    </dgm:pt>
    <dgm:pt modelId="{98DD22E8-A58F-4E95-AC43-D72ADEC23784}" type="pres">
      <dgm:prSet presAssocID="{7FBF68E0-ACB5-4827-A233-9663DAED3F56}" presName="node" presStyleLbl="node1" presStyleIdx="1" presStyleCnt="4" custScaleX="1255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C3B7A-E243-4F47-9A84-84C33B73467B}" type="pres">
      <dgm:prSet presAssocID="{7FBF68E0-ACB5-4827-A233-9663DAED3F56}" presName="spNode" presStyleCnt="0"/>
      <dgm:spPr/>
    </dgm:pt>
    <dgm:pt modelId="{862A245F-1DA5-4F29-A262-8610E2B3F29A}" type="pres">
      <dgm:prSet presAssocID="{0B786546-F0FF-4E2E-8484-B12F289F88E7}" presName="sibTrans" presStyleLbl="sibTrans1D1" presStyleIdx="1" presStyleCnt="4"/>
      <dgm:spPr/>
      <dgm:t>
        <a:bodyPr/>
        <a:lstStyle/>
        <a:p>
          <a:endParaRPr lang="en-US"/>
        </a:p>
      </dgm:t>
    </dgm:pt>
    <dgm:pt modelId="{95CB5147-238B-4E92-B528-4879AC52FBD3}" type="pres">
      <dgm:prSet presAssocID="{524EF0DC-A747-4E7A-BE94-6D465811B66F}" presName="node" presStyleLbl="node1" presStyleIdx="2" presStyleCnt="4" custScaleX="1255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4E293-4FA0-4F99-A85A-AEB853655B51}" type="pres">
      <dgm:prSet presAssocID="{524EF0DC-A747-4E7A-BE94-6D465811B66F}" presName="spNode" presStyleCnt="0"/>
      <dgm:spPr/>
    </dgm:pt>
    <dgm:pt modelId="{A4D180FE-70E3-4359-BF91-9075BD22F7E1}" type="pres">
      <dgm:prSet presAssocID="{4C67BF5B-6778-491F-833C-F1D6E5F108A5}" presName="sibTrans" presStyleLbl="sibTrans1D1" presStyleIdx="2" presStyleCnt="4"/>
      <dgm:spPr/>
      <dgm:t>
        <a:bodyPr/>
        <a:lstStyle/>
        <a:p>
          <a:endParaRPr lang="en-US"/>
        </a:p>
      </dgm:t>
    </dgm:pt>
    <dgm:pt modelId="{6B96C284-A02D-4A59-871F-4D016EA2027B}" type="pres">
      <dgm:prSet presAssocID="{DB7067EB-67F5-46A3-93D9-ADF51E1912E6}" presName="node" presStyleLbl="node1" presStyleIdx="3" presStyleCnt="4" custScaleX="1255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657743-B01C-42A9-860A-6AC598810A69}" type="pres">
      <dgm:prSet presAssocID="{DB7067EB-67F5-46A3-93D9-ADF51E1912E6}" presName="spNode" presStyleCnt="0"/>
      <dgm:spPr/>
    </dgm:pt>
    <dgm:pt modelId="{30E24ECB-CB70-4BB5-83D5-1CC78A67D2FE}" type="pres">
      <dgm:prSet presAssocID="{02E3DEE2-A290-4E5D-B6BF-573D41632549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E55E659C-804C-46D9-8139-5460BEE3D0AB}" srcId="{66639570-730C-4C2F-8082-8C254B81DB63}" destId="{DB7067EB-67F5-46A3-93D9-ADF51E1912E6}" srcOrd="3" destOrd="0" parTransId="{7928A262-BFCF-4DE7-9A6A-5884196D1AF6}" sibTransId="{02E3DEE2-A290-4E5D-B6BF-573D41632549}"/>
    <dgm:cxn modelId="{C7456AF8-5C0E-415D-9C45-73277389154E}" type="presOf" srcId="{DB7067EB-67F5-46A3-93D9-ADF51E1912E6}" destId="{6B96C284-A02D-4A59-871F-4D016EA2027B}" srcOrd="0" destOrd="0" presId="urn:microsoft.com/office/officeart/2005/8/layout/cycle5"/>
    <dgm:cxn modelId="{A45CBC80-D669-4062-8803-308400F3A5A3}" type="presOf" srcId="{FA3DABAD-1BD6-4019-93EE-AE67680641EE}" destId="{28F2E1A1-31E1-4E05-8971-C9CF0DE28A08}" srcOrd="0" destOrd="0" presId="urn:microsoft.com/office/officeart/2005/8/layout/cycle5"/>
    <dgm:cxn modelId="{265C8E6D-9A3D-4D52-8508-A8966A210F14}" srcId="{66639570-730C-4C2F-8082-8C254B81DB63}" destId="{7FBF68E0-ACB5-4827-A233-9663DAED3F56}" srcOrd="1" destOrd="0" parTransId="{79B76530-4122-4913-B94E-84B96F26D275}" sibTransId="{0B786546-F0FF-4E2E-8484-B12F289F88E7}"/>
    <dgm:cxn modelId="{A722DE4A-24AB-429E-A8F1-AFC1402F8D6B}" type="presOf" srcId="{F1500440-4A58-433F-BFE7-6A0CB4C148A3}" destId="{1EBB3770-FCD8-4AD1-82E2-145EBB08B5B5}" srcOrd="0" destOrd="0" presId="urn:microsoft.com/office/officeart/2005/8/layout/cycle5"/>
    <dgm:cxn modelId="{FE2AC45A-57EA-4C27-A464-7D70D5589E54}" srcId="{66639570-730C-4C2F-8082-8C254B81DB63}" destId="{FA3DABAD-1BD6-4019-93EE-AE67680641EE}" srcOrd="0" destOrd="0" parTransId="{0894F44D-811B-430E-B6F8-E03AD24CB81B}" sibTransId="{F1500440-4A58-433F-BFE7-6A0CB4C148A3}"/>
    <dgm:cxn modelId="{E0792D5E-A3C9-47EB-963A-61F4A8C5A82F}" type="presOf" srcId="{4C67BF5B-6778-491F-833C-F1D6E5F108A5}" destId="{A4D180FE-70E3-4359-BF91-9075BD22F7E1}" srcOrd="0" destOrd="0" presId="urn:microsoft.com/office/officeart/2005/8/layout/cycle5"/>
    <dgm:cxn modelId="{50740DBC-71D2-4CF3-AC0E-93069E863C41}" srcId="{66639570-730C-4C2F-8082-8C254B81DB63}" destId="{524EF0DC-A747-4E7A-BE94-6D465811B66F}" srcOrd="2" destOrd="0" parTransId="{09F92BB3-3946-4736-9838-99710DCDC79F}" sibTransId="{4C67BF5B-6778-491F-833C-F1D6E5F108A5}"/>
    <dgm:cxn modelId="{085489A1-33B0-4729-9A2E-87A1E28D4C22}" type="presOf" srcId="{524EF0DC-A747-4E7A-BE94-6D465811B66F}" destId="{95CB5147-238B-4E92-B528-4879AC52FBD3}" srcOrd="0" destOrd="0" presId="urn:microsoft.com/office/officeart/2005/8/layout/cycle5"/>
    <dgm:cxn modelId="{2C6E3895-E3E6-4028-B6E4-81682E2E2AE9}" type="presOf" srcId="{66639570-730C-4C2F-8082-8C254B81DB63}" destId="{02827F58-B9E6-48DA-8CE4-A304A8795BA6}" srcOrd="0" destOrd="0" presId="urn:microsoft.com/office/officeart/2005/8/layout/cycle5"/>
    <dgm:cxn modelId="{28B37AE7-7BCD-4CAC-A7EE-70EC95B8F554}" type="presOf" srcId="{02E3DEE2-A290-4E5D-B6BF-573D41632549}" destId="{30E24ECB-CB70-4BB5-83D5-1CC78A67D2FE}" srcOrd="0" destOrd="0" presId="urn:microsoft.com/office/officeart/2005/8/layout/cycle5"/>
    <dgm:cxn modelId="{BD0A26D4-6941-4EC9-A36A-B77533EBD8C8}" type="presOf" srcId="{7FBF68E0-ACB5-4827-A233-9663DAED3F56}" destId="{98DD22E8-A58F-4E95-AC43-D72ADEC23784}" srcOrd="0" destOrd="0" presId="urn:microsoft.com/office/officeart/2005/8/layout/cycle5"/>
    <dgm:cxn modelId="{02DC22C0-DA54-4682-B5B5-069EB2C00E4C}" type="presOf" srcId="{0B786546-F0FF-4E2E-8484-B12F289F88E7}" destId="{862A245F-1DA5-4F29-A262-8610E2B3F29A}" srcOrd="0" destOrd="0" presId="urn:microsoft.com/office/officeart/2005/8/layout/cycle5"/>
    <dgm:cxn modelId="{F2E5FB1A-CD77-4339-9780-E4C4BCC02118}" type="presParOf" srcId="{02827F58-B9E6-48DA-8CE4-A304A8795BA6}" destId="{28F2E1A1-31E1-4E05-8971-C9CF0DE28A08}" srcOrd="0" destOrd="0" presId="urn:microsoft.com/office/officeart/2005/8/layout/cycle5"/>
    <dgm:cxn modelId="{22039D77-9216-47E6-AAC9-27B1DEDE99FC}" type="presParOf" srcId="{02827F58-B9E6-48DA-8CE4-A304A8795BA6}" destId="{45489C07-8C35-47D0-8F76-055DA142BD6A}" srcOrd="1" destOrd="0" presId="urn:microsoft.com/office/officeart/2005/8/layout/cycle5"/>
    <dgm:cxn modelId="{2D4C113B-5ED4-4EBD-8BD6-DB56F6198728}" type="presParOf" srcId="{02827F58-B9E6-48DA-8CE4-A304A8795BA6}" destId="{1EBB3770-FCD8-4AD1-82E2-145EBB08B5B5}" srcOrd="2" destOrd="0" presId="urn:microsoft.com/office/officeart/2005/8/layout/cycle5"/>
    <dgm:cxn modelId="{70BF8CCD-ED60-43CE-9203-A7CE53E1D2B4}" type="presParOf" srcId="{02827F58-B9E6-48DA-8CE4-A304A8795BA6}" destId="{98DD22E8-A58F-4E95-AC43-D72ADEC23784}" srcOrd="3" destOrd="0" presId="urn:microsoft.com/office/officeart/2005/8/layout/cycle5"/>
    <dgm:cxn modelId="{0B8C3D3C-296F-40AE-BE02-43903ACF4C12}" type="presParOf" srcId="{02827F58-B9E6-48DA-8CE4-A304A8795BA6}" destId="{186C3B7A-E243-4F47-9A84-84C33B73467B}" srcOrd="4" destOrd="0" presId="urn:microsoft.com/office/officeart/2005/8/layout/cycle5"/>
    <dgm:cxn modelId="{939D372C-1426-460F-863A-8AB16535323B}" type="presParOf" srcId="{02827F58-B9E6-48DA-8CE4-A304A8795BA6}" destId="{862A245F-1DA5-4F29-A262-8610E2B3F29A}" srcOrd="5" destOrd="0" presId="urn:microsoft.com/office/officeart/2005/8/layout/cycle5"/>
    <dgm:cxn modelId="{13A88B9C-5262-44CD-AC85-3D00BAE2C612}" type="presParOf" srcId="{02827F58-B9E6-48DA-8CE4-A304A8795BA6}" destId="{95CB5147-238B-4E92-B528-4879AC52FBD3}" srcOrd="6" destOrd="0" presId="urn:microsoft.com/office/officeart/2005/8/layout/cycle5"/>
    <dgm:cxn modelId="{03B8A55A-A35A-4111-B610-8D3814D2C83D}" type="presParOf" srcId="{02827F58-B9E6-48DA-8CE4-A304A8795BA6}" destId="{1DB4E293-4FA0-4F99-A85A-AEB853655B51}" srcOrd="7" destOrd="0" presId="urn:microsoft.com/office/officeart/2005/8/layout/cycle5"/>
    <dgm:cxn modelId="{3DD19D0C-89BB-4BDB-AFCF-58D95EFA8106}" type="presParOf" srcId="{02827F58-B9E6-48DA-8CE4-A304A8795BA6}" destId="{A4D180FE-70E3-4359-BF91-9075BD22F7E1}" srcOrd="8" destOrd="0" presId="urn:microsoft.com/office/officeart/2005/8/layout/cycle5"/>
    <dgm:cxn modelId="{A4D262D4-8A64-4D80-82EE-3B4DEEAF50FC}" type="presParOf" srcId="{02827F58-B9E6-48DA-8CE4-A304A8795BA6}" destId="{6B96C284-A02D-4A59-871F-4D016EA2027B}" srcOrd="9" destOrd="0" presId="urn:microsoft.com/office/officeart/2005/8/layout/cycle5"/>
    <dgm:cxn modelId="{7331628E-78D5-436B-A2F7-63A686E396BE}" type="presParOf" srcId="{02827F58-B9E6-48DA-8CE4-A304A8795BA6}" destId="{44657743-B01C-42A9-860A-6AC598810A69}" srcOrd="10" destOrd="0" presId="urn:microsoft.com/office/officeart/2005/8/layout/cycle5"/>
    <dgm:cxn modelId="{85C22E88-5476-4D42-A86B-6F09A7378B23}" type="presParOf" srcId="{02827F58-B9E6-48DA-8CE4-A304A8795BA6}" destId="{30E24ECB-CB70-4BB5-83D5-1CC78A67D2FE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33D098-F074-4E1F-8401-96AC308E0E3F}" type="doc">
      <dgm:prSet loTypeId="urn:diagrams.loki3.com/VaryingWidthList" loCatId="list" qsTypeId="urn:microsoft.com/office/officeart/2005/8/quickstyle/3d9" qsCatId="3D" csTypeId="urn:microsoft.com/office/officeart/2005/8/colors/accent1_5" csCatId="accent1" phldr="1"/>
      <dgm:spPr/>
    </dgm:pt>
    <dgm:pt modelId="{BE0091A7-14D6-486A-AF5E-23779A97333C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strike="sngStrike" dirty="0" smtClean="0"/>
            <a:t>Inflation Theory </a:t>
          </a:r>
          <a:endParaRPr lang="en-US" strike="sngStrike" dirty="0"/>
        </a:p>
      </dgm:t>
    </dgm:pt>
    <dgm:pt modelId="{FCD991F0-9A9A-4C35-B016-200D830EE14B}" type="parTrans" cxnId="{CF064EBD-A9A9-41A3-B3F3-4268FF6E3FFC}">
      <dgm:prSet/>
      <dgm:spPr/>
      <dgm:t>
        <a:bodyPr/>
        <a:lstStyle/>
        <a:p>
          <a:endParaRPr lang="en-US"/>
        </a:p>
      </dgm:t>
    </dgm:pt>
    <dgm:pt modelId="{A25A8D8D-E69C-42BF-921D-62C4ADEC8719}" type="sibTrans" cxnId="{CF064EBD-A9A9-41A3-B3F3-4268FF6E3FFC}">
      <dgm:prSet/>
      <dgm:spPr/>
      <dgm:t>
        <a:bodyPr/>
        <a:lstStyle/>
        <a:p>
          <a:endParaRPr lang="en-US"/>
        </a:p>
      </dgm:t>
    </dgm:pt>
    <dgm:pt modelId="{C89B1021-6DC0-439D-9967-CC4ACC84BBDC}">
      <dgm:prSet phldrT="[Text]"/>
      <dgm:spPr/>
      <dgm:t>
        <a:bodyPr/>
        <a:lstStyle/>
        <a:p>
          <a:r>
            <a:rPr lang="en-US" dirty="0" smtClean="0"/>
            <a:t>Index Theory </a:t>
          </a:r>
          <a:endParaRPr lang="en-US" dirty="0"/>
        </a:p>
      </dgm:t>
    </dgm:pt>
    <dgm:pt modelId="{9431CB88-1322-48F0-AB7E-5221CF703935}" type="parTrans" cxnId="{F338882B-79A9-4FB5-9340-C62A8BB94ECE}">
      <dgm:prSet/>
      <dgm:spPr/>
      <dgm:t>
        <a:bodyPr/>
        <a:lstStyle/>
        <a:p>
          <a:endParaRPr lang="en-US"/>
        </a:p>
      </dgm:t>
    </dgm:pt>
    <dgm:pt modelId="{1AF321EB-1940-4BDA-BBF4-36A162151FD8}" type="sibTrans" cxnId="{F338882B-79A9-4FB5-9340-C62A8BB94ECE}">
      <dgm:prSet/>
      <dgm:spPr/>
      <dgm:t>
        <a:bodyPr/>
        <a:lstStyle/>
        <a:p>
          <a:endParaRPr lang="en-US"/>
        </a:p>
      </dgm:t>
    </dgm:pt>
    <dgm:pt modelId="{59E0ADAA-6098-4011-AFC5-ADFA4A7C8B4A}">
      <dgm:prSet phldrT="[Text]"/>
      <dgm:spPr/>
      <dgm:t>
        <a:bodyPr/>
        <a:lstStyle/>
        <a:p>
          <a:r>
            <a:rPr lang="en-US" dirty="0" smtClean="0"/>
            <a:t>Inflation Indexes</a:t>
          </a:r>
        </a:p>
      </dgm:t>
    </dgm:pt>
    <dgm:pt modelId="{D22032DA-E10A-4901-A524-E3528CF5FBA4}" type="parTrans" cxnId="{D90DC60C-FB3F-45AC-A2D1-77D2B37EDD44}">
      <dgm:prSet/>
      <dgm:spPr/>
      <dgm:t>
        <a:bodyPr/>
        <a:lstStyle/>
        <a:p>
          <a:endParaRPr lang="en-US"/>
        </a:p>
      </dgm:t>
    </dgm:pt>
    <dgm:pt modelId="{ECCB36A3-0616-4CD7-90D5-E15288EAC2CF}" type="sibTrans" cxnId="{D90DC60C-FB3F-45AC-A2D1-77D2B37EDD44}">
      <dgm:prSet/>
      <dgm:spPr/>
      <dgm:t>
        <a:bodyPr/>
        <a:lstStyle/>
        <a:p>
          <a:endParaRPr lang="en-US"/>
        </a:p>
      </dgm:t>
    </dgm:pt>
    <dgm:pt modelId="{48304847-D0CE-4B6C-8EA8-F5ECE5F411C1}">
      <dgm:prSet phldrT="[Text]"/>
      <dgm:spPr/>
      <dgm:t>
        <a:bodyPr/>
        <a:lstStyle/>
        <a:p>
          <a:r>
            <a:rPr lang="en-US" dirty="0" smtClean="0"/>
            <a:t>Production Indexes</a:t>
          </a:r>
          <a:endParaRPr lang="en-US" dirty="0"/>
        </a:p>
      </dgm:t>
    </dgm:pt>
    <dgm:pt modelId="{27B80163-5736-421D-96F4-2AC921E6E8DB}" type="parTrans" cxnId="{87AB29CD-293C-445C-BEAB-442C36FF8F89}">
      <dgm:prSet/>
      <dgm:spPr/>
      <dgm:t>
        <a:bodyPr/>
        <a:lstStyle/>
        <a:p>
          <a:endParaRPr lang="en-US"/>
        </a:p>
      </dgm:t>
    </dgm:pt>
    <dgm:pt modelId="{F355742C-C310-4ED0-9765-E7090CD68663}" type="sibTrans" cxnId="{87AB29CD-293C-445C-BEAB-442C36FF8F89}">
      <dgm:prSet/>
      <dgm:spPr/>
      <dgm:t>
        <a:bodyPr/>
        <a:lstStyle/>
        <a:p>
          <a:endParaRPr lang="en-US"/>
        </a:p>
      </dgm:t>
    </dgm:pt>
    <dgm:pt modelId="{D7D93CF8-049F-472A-9F18-65027D19B9B7}" type="pres">
      <dgm:prSet presAssocID="{F133D098-F074-4E1F-8401-96AC308E0E3F}" presName="Name0" presStyleCnt="0">
        <dgm:presLayoutVars>
          <dgm:resizeHandles/>
        </dgm:presLayoutVars>
      </dgm:prSet>
      <dgm:spPr/>
    </dgm:pt>
    <dgm:pt modelId="{784754F1-21FD-4CE4-B2AC-FDC700FCACE2}" type="pres">
      <dgm:prSet presAssocID="{BE0091A7-14D6-486A-AF5E-23779A97333C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DACABD-A5A2-4CA5-9FB4-7F77D1CB189E}" type="pres">
      <dgm:prSet presAssocID="{A25A8D8D-E69C-42BF-921D-62C4ADEC8719}" presName="space" presStyleCnt="0"/>
      <dgm:spPr/>
    </dgm:pt>
    <dgm:pt modelId="{1A4CBC4B-D505-42A5-9C52-D7D194402890}" type="pres">
      <dgm:prSet presAssocID="{C89B1021-6DC0-439D-9967-CC4ACC84BBDC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9091F-EB8C-4178-8722-0C04982B4FDC}" type="pres">
      <dgm:prSet presAssocID="{1AF321EB-1940-4BDA-BBF4-36A162151FD8}" presName="space" presStyleCnt="0"/>
      <dgm:spPr/>
    </dgm:pt>
    <dgm:pt modelId="{BF3CE5DB-0D20-4A08-9FF9-FB7D3A6007B8}" type="pres">
      <dgm:prSet presAssocID="{59E0ADAA-6098-4011-AFC5-ADFA4A7C8B4A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9E88A-BAC4-4F2C-A4CE-76EC64C9DA38}" type="pres">
      <dgm:prSet presAssocID="{ECCB36A3-0616-4CD7-90D5-E15288EAC2CF}" presName="space" presStyleCnt="0"/>
      <dgm:spPr/>
    </dgm:pt>
    <dgm:pt modelId="{0F9322FC-36EF-4C48-A837-4911A4AF57C4}" type="pres">
      <dgm:prSet presAssocID="{48304847-D0CE-4B6C-8EA8-F5ECE5F411C1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064EBD-A9A9-41A3-B3F3-4268FF6E3FFC}" srcId="{F133D098-F074-4E1F-8401-96AC308E0E3F}" destId="{BE0091A7-14D6-486A-AF5E-23779A97333C}" srcOrd="0" destOrd="0" parTransId="{FCD991F0-9A9A-4C35-B016-200D830EE14B}" sibTransId="{A25A8D8D-E69C-42BF-921D-62C4ADEC8719}"/>
    <dgm:cxn modelId="{D90DC60C-FB3F-45AC-A2D1-77D2B37EDD44}" srcId="{F133D098-F074-4E1F-8401-96AC308E0E3F}" destId="{59E0ADAA-6098-4011-AFC5-ADFA4A7C8B4A}" srcOrd="2" destOrd="0" parTransId="{D22032DA-E10A-4901-A524-E3528CF5FBA4}" sibTransId="{ECCB36A3-0616-4CD7-90D5-E15288EAC2CF}"/>
    <dgm:cxn modelId="{D06C2314-A33E-4D0C-AB24-ABA2C42E30F1}" type="presOf" srcId="{59E0ADAA-6098-4011-AFC5-ADFA4A7C8B4A}" destId="{BF3CE5DB-0D20-4A08-9FF9-FB7D3A6007B8}" srcOrd="0" destOrd="0" presId="urn:diagrams.loki3.com/VaryingWidthList"/>
    <dgm:cxn modelId="{6106963C-4AEC-43E3-83E5-480F89E7A636}" type="presOf" srcId="{F133D098-F074-4E1F-8401-96AC308E0E3F}" destId="{D7D93CF8-049F-472A-9F18-65027D19B9B7}" srcOrd="0" destOrd="0" presId="urn:diagrams.loki3.com/VaryingWidthList"/>
    <dgm:cxn modelId="{87AB29CD-293C-445C-BEAB-442C36FF8F89}" srcId="{F133D098-F074-4E1F-8401-96AC308E0E3F}" destId="{48304847-D0CE-4B6C-8EA8-F5ECE5F411C1}" srcOrd="3" destOrd="0" parTransId="{27B80163-5736-421D-96F4-2AC921E6E8DB}" sibTransId="{F355742C-C310-4ED0-9765-E7090CD68663}"/>
    <dgm:cxn modelId="{B93E02E6-E9B6-4636-BBE8-C9786CD1C607}" type="presOf" srcId="{BE0091A7-14D6-486A-AF5E-23779A97333C}" destId="{784754F1-21FD-4CE4-B2AC-FDC700FCACE2}" srcOrd="0" destOrd="0" presId="urn:diagrams.loki3.com/VaryingWidthList"/>
    <dgm:cxn modelId="{DA6D41C0-97D8-482B-BE1D-16724198798D}" type="presOf" srcId="{48304847-D0CE-4B6C-8EA8-F5ECE5F411C1}" destId="{0F9322FC-36EF-4C48-A837-4911A4AF57C4}" srcOrd="0" destOrd="0" presId="urn:diagrams.loki3.com/VaryingWidthList"/>
    <dgm:cxn modelId="{938DB3E0-9002-4BE7-9D6A-F9DEDC527A06}" type="presOf" srcId="{C89B1021-6DC0-439D-9967-CC4ACC84BBDC}" destId="{1A4CBC4B-D505-42A5-9C52-D7D194402890}" srcOrd="0" destOrd="0" presId="urn:diagrams.loki3.com/VaryingWidthList"/>
    <dgm:cxn modelId="{F338882B-79A9-4FB5-9340-C62A8BB94ECE}" srcId="{F133D098-F074-4E1F-8401-96AC308E0E3F}" destId="{C89B1021-6DC0-439D-9967-CC4ACC84BBDC}" srcOrd="1" destOrd="0" parTransId="{9431CB88-1322-48F0-AB7E-5221CF703935}" sibTransId="{1AF321EB-1940-4BDA-BBF4-36A162151FD8}"/>
    <dgm:cxn modelId="{FC1F5B82-5783-4887-968C-77A177262BF7}" type="presParOf" srcId="{D7D93CF8-049F-472A-9F18-65027D19B9B7}" destId="{784754F1-21FD-4CE4-B2AC-FDC700FCACE2}" srcOrd="0" destOrd="0" presId="urn:diagrams.loki3.com/VaryingWidthList"/>
    <dgm:cxn modelId="{DF4C40C1-F3B7-415B-983B-44EBA98BA667}" type="presParOf" srcId="{D7D93CF8-049F-472A-9F18-65027D19B9B7}" destId="{9CDACABD-A5A2-4CA5-9FB4-7F77D1CB189E}" srcOrd="1" destOrd="0" presId="urn:diagrams.loki3.com/VaryingWidthList"/>
    <dgm:cxn modelId="{18F8FAF7-896F-45AE-BFBE-2E539759C5AE}" type="presParOf" srcId="{D7D93CF8-049F-472A-9F18-65027D19B9B7}" destId="{1A4CBC4B-D505-42A5-9C52-D7D194402890}" srcOrd="2" destOrd="0" presId="urn:diagrams.loki3.com/VaryingWidthList"/>
    <dgm:cxn modelId="{63862AE1-93C2-4856-8EA1-0AEC06028AFA}" type="presParOf" srcId="{D7D93CF8-049F-472A-9F18-65027D19B9B7}" destId="{6B29091F-EB8C-4178-8722-0C04982B4FDC}" srcOrd="3" destOrd="0" presId="urn:diagrams.loki3.com/VaryingWidthList"/>
    <dgm:cxn modelId="{872F1B14-0473-4134-83CF-557D076F283D}" type="presParOf" srcId="{D7D93CF8-049F-472A-9F18-65027D19B9B7}" destId="{BF3CE5DB-0D20-4A08-9FF9-FB7D3A6007B8}" srcOrd="4" destOrd="0" presId="urn:diagrams.loki3.com/VaryingWidthList"/>
    <dgm:cxn modelId="{401B83FE-C17E-4DAD-974F-94C0782DF243}" type="presParOf" srcId="{D7D93CF8-049F-472A-9F18-65027D19B9B7}" destId="{4FC9E88A-BAC4-4F2C-A4CE-76EC64C9DA38}" srcOrd="5" destOrd="0" presId="urn:diagrams.loki3.com/VaryingWidthList"/>
    <dgm:cxn modelId="{22AECC7F-C342-49FD-8036-CE899DBC6BC5}" type="presParOf" srcId="{D7D93CF8-049F-472A-9F18-65027D19B9B7}" destId="{0F9322FC-36EF-4C48-A837-4911A4AF57C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5F6702-AE14-435B-840E-A94138D1B33C}" type="doc">
      <dgm:prSet loTypeId="urn:microsoft.com/office/officeart/2005/8/layout/h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8C4CB7-5F59-47F2-9E64-2DCED4958B1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MOSPI (1999)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A16EE30-408A-4E12-979F-D7F735558951}" type="parTrans" cxnId="{BF3A201E-EB90-418E-A08A-D7F87B187CC3}">
      <dgm:prSet/>
      <dgm:spPr/>
      <dgm:t>
        <a:bodyPr/>
        <a:lstStyle/>
        <a:p>
          <a:endParaRPr lang="en-US"/>
        </a:p>
      </dgm:t>
    </dgm:pt>
    <dgm:pt modelId="{A8BE087A-421E-49E3-8D59-43068554D306}" type="sibTrans" cxnId="{BF3A201E-EB90-418E-A08A-D7F87B187CC3}">
      <dgm:prSet/>
      <dgm:spPr/>
      <dgm:t>
        <a:bodyPr/>
        <a:lstStyle/>
        <a:p>
          <a:endParaRPr lang="en-US"/>
        </a:p>
      </dgm:t>
    </dgm:pt>
    <dgm:pt modelId="{263CF9AC-F9B9-4223-BCA2-D9EE7899DD2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Statistics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7C0B9F-BED1-4588-83BA-B9C5E4B846B6}" type="parTrans" cxnId="{D5575ADE-3404-4051-9FD1-8126ACD5FFDA}">
      <dgm:prSet/>
      <dgm:spPr/>
      <dgm:t>
        <a:bodyPr/>
        <a:lstStyle/>
        <a:p>
          <a:endParaRPr lang="en-US"/>
        </a:p>
      </dgm:t>
    </dgm:pt>
    <dgm:pt modelId="{76642BCA-0D4B-47B7-90B3-161E6C90BD93}" type="sibTrans" cxnId="{D5575ADE-3404-4051-9FD1-8126ACD5FFDA}">
      <dgm:prSet/>
      <dgm:spPr/>
      <dgm:t>
        <a:bodyPr/>
        <a:lstStyle/>
        <a:p>
          <a:endParaRPr lang="en-US"/>
        </a:p>
      </dgm:t>
    </dgm:pt>
    <dgm:pt modelId="{909BC89A-90B3-41A9-9757-2EC09DAAC05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implementation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583150-C149-48E7-9224-2CBB1454F516}" type="parTrans" cxnId="{FC643E63-C247-47FA-AF56-8E1AFCBBF771}">
      <dgm:prSet/>
      <dgm:spPr/>
      <dgm:t>
        <a:bodyPr/>
        <a:lstStyle/>
        <a:p>
          <a:endParaRPr lang="en-US"/>
        </a:p>
      </dgm:t>
    </dgm:pt>
    <dgm:pt modelId="{68A8D16F-EF08-4CB5-96AC-5F7FA96A62D4}" type="sibTrans" cxnId="{FC643E63-C247-47FA-AF56-8E1AFCBBF771}">
      <dgm:prSet/>
      <dgm:spPr/>
      <dgm:t>
        <a:bodyPr/>
        <a:lstStyle/>
        <a:p>
          <a:endParaRPr lang="en-US"/>
        </a:p>
      </dgm:t>
    </dgm:pt>
    <dgm:pt modelId="{0A273AD6-742E-45DB-AB3E-62FA510D412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CSO [Chief Statistician TCA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Anant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Prof.  @DU. 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2859B7-7C35-46AD-B66C-A6D45F255C61}" type="parTrans" cxnId="{77A59579-B7BF-4D04-8F80-9589686F91F3}">
      <dgm:prSet/>
      <dgm:spPr/>
      <dgm:t>
        <a:bodyPr/>
        <a:lstStyle/>
        <a:p>
          <a:endParaRPr lang="en-US"/>
        </a:p>
      </dgm:t>
    </dgm:pt>
    <dgm:pt modelId="{2829523B-9E40-47A4-8F8B-643D18E82662}" type="sibTrans" cxnId="{77A59579-B7BF-4D04-8F80-9589686F91F3}">
      <dgm:prSet/>
      <dgm:spPr/>
      <dgm:t>
        <a:bodyPr/>
        <a:lstStyle/>
        <a:p>
          <a:endParaRPr lang="en-US"/>
        </a:p>
      </dgm:t>
    </dgm:pt>
    <dgm:pt modelId="{738CF7CE-B4D6-4990-8D60-EA1DA4CC140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NSSO [sample survey office]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C62019C-E52A-476F-9EC4-80A5A2426386}" type="parTrans" cxnId="{FE842B6A-713A-468C-B46E-97DF37FEC3F2}">
      <dgm:prSet/>
      <dgm:spPr/>
      <dgm:t>
        <a:bodyPr/>
        <a:lstStyle/>
        <a:p>
          <a:endParaRPr lang="en-US"/>
        </a:p>
      </dgm:t>
    </dgm:pt>
    <dgm:pt modelId="{60C38F72-1442-4EB1-A060-5A40C77B9B11}" type="sibTrans" cxnId="{FE842B6A-713A-468C-B46E-97DF37FEC3F2}">
      <dgm:prSet/>
      <dgm:spPr/>
      <dgm:t>
        <a:bodyPr/>
        <a:lstStyle/>
        <a:p>
          <a:endParaRPr lang="en-US"/>
        </a:p>
      </dgm:t>
    </dgm:pt>
    <dgm:pt modelId="{A3FCE72F-9E6E-4F4B-8748-1B3A842DD32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Statistical commission: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692290-3D09-470D-9C4E-6BB1D49F4D69}" type="parTrans" cxnId="{52728DD2-113A-4504-9D91-B9135F7CBC35}">
      <dgm:prSet/>
      <dgm:spPr/>
      <dgm:t>
        <a:bodyPr/>
        <a:lstStyle/>
        <a:p>
          <a:endParaRPr lang="en-US"/>
        </a:p>
      </dgm:t>
    </dgm:pt>
    <dgm:pt modelId="{FE56AFED-C401-47E5-8D69-385D2087943D}" type="sibTrans" cxnId="{52728DD2-113A-4504-9D91-B9135F7CBC35}">
      <dgm:prSet/>
      <dgm:spPr/>
      <dgm:t>
        <a:bodyPr/>
        <a:lstStyle/>
        <a:p>
          <a:endParaRPr lang="en-US"/>
        </a:p>
      </dgm:t>
    </dgm:pt>
    <dgm:pt modelId="{EDB636F0-7521-47DA-AEDE-C0C66812992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part time chairman, 4 part time member [NITI Secretary is ex-officio).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83E008-7E1F-4B4D-8848-620905864EEF}" type="parTrans" cxnId="{FAF5C37A-A378-4A4C-A164-7938B08AE497}">
      <dgm:prSet/>
      <dgm:spPr/>
      <dgm:t>
        <a:bodyPr/>
        <a:lstStyle/>
        <a:p>
          <a:endParaRPr lang="en-US"/>
        </a:p>
      </dgm:t>
    </dgm:pt>
    <dgm:pt modelId="{777FE4C2-7D69-41AA-A5F8-3B7D8BF6C738}" type="sibTrans" cxnId="{FAF5C37A-A378-4A4C-A164-7938B08AE497}">
      <dgm:prSet/>
      <dgm:spPr/>
      <dgm:t>
        <a:bodyPr/>
        <a:lstStyle/>
        <a:p>
          <a:endParaRPr lang="en-US"/>
        </a:p>
      </dgm:t>
    </dgm:pt>
    <dgm:pt modelId="{6131BCBD-5307-4859-8A1D-B86724EF6CE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2005.  cabinet resolution. on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Rangarajan’s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advise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F4C2A5-7991-48BB-979A-4D9CE4AD45FE}" type="parTrans" cxnId="{D29E02CA-F25B-4255-AA86-3A7E9803F2F9}">
      <dgm:prSet/>
      <dgm:spPr/>
      <dgm:t>
        <a:bodyPr/>
        <a:lstStyle/>
        <a:p>
          <a:endParaRPr lang="en-US"/>
        </a:p>
      </dgm:t>
    </dgm:pt>
    <dgm:pt modelId="{AF760C52-9ECB-496F-A25E-F26D532C56C9}" type="sibTrans" cxnId="{D29E02CA-F25B-4255-AA86-3A7E9803F2F9}">
      <dgm:prSet/>
      <dgm:spPr/>
      <dgm:t>
        <a:bodyPr/>
        <a:lstStyle/>
        <a:p>
          <a:endParaRPr lang="en-US"/>
        </a:p>
      </dgm:t>
    </dgm:pt>
    <dgm:pt modelId="{3955CB9B-81C2-4BDD-B5DF-E872ADA5FA9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MPLADS &amp; 20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pt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program (2006):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AEF9EB-1117-4DD7-B32D-544A209E08BC}" type="parTrans" cxnId="{771613F0-F951-41FF-B5AA-DDCFD1CD85C7}">
      <dgm:prSet/>
      <dgm:spPr/>
      <dgm:t>
        <a:bodyPr/>
        <a:lstStyle/>
        <a:p>
          <a:endParaRPr lang="en-US"/>
        </a:p>
      </dgm:t>
    </dgm:pt>
    <dgm:pt modelId="{7F34E0B3-2045-4BBC-889B-7E9A29D9A708}" type="sibTrans" cxnId="{771613F0-F951-41FF-B5AA-DDCFD1CD85C7}">
      <dgm:prSet/>
      <dgm:spPr/>
      <dgm:t>
        <a:bodyPr/>
        <a:lstStyle/>
        <a:p>
          <a:endParaRPr lang="en-US"/>
        </a:p>
      </dgm:t>
    </dgm:pt>
    <dgm:pt modelId="{E2456714-D5C8-4E36-A221-42B6E95990F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Infra projects monitoring.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F7C967-66F8-4AF4-B98B-D76AA8ABBE2A}" type="parTrans" cxnId="{7D1B9B09-DB4C-40AF-ADF9-441E687D633B}">
      <dgm:prSet/>
      <dgm:spPr/>
      <dgm:t>
        <a:bodyPr/>
        <a:lstStyle/>
        <a:p>
          <a:endParaRPr lang="en-US"/>
        </a:p>
      </dgm:t>
    </dgm:pt>
    <dgm:pt modelId="{13694777-9C6D-4A56-9012-6B2E49D4199A}" type="sibTrans" cxnId="{7D1B9B09-DB4C-40AF-ADF9-441E687D633B}">
      <dgm:prSet/>
      <dgm:spPr/>
      <dgm:t>
        <a:bodyPr/>
        <a:lstStyle/>
        <a:p>
          <a:endParaRPr lang="en-US"/>
        </a:p>
      </dgm:t>
    </dgm:pt>
    <dgm:pt modelId="{D08108D7-7AF9-4931-976D-F4AF0DA8DE91}">
      <dgm:prSet phldrT="[Text]"/>
      <dgm:spPr/>
      <dgm:t>
        <a:bodyPr/>
        <a:lstStyle/>
        <a:p>
          <a:r>
            <a:rPr lang="en-US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&lt;BES17”5”:Infra: more in rural Development  lecture&gt;</a:t>
          </a:r>
          <a:endParaRPr lang="en-US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1051DC-A362-4CA8-BC75-4757A948B837}" type="parTrans" cxnId="{CAB8B587-6C02-4E4B-91A2-E7CBD27BB749}">
      <dgm:prSet/>
      <dgm:spPr/>
      <dgm:t>
        <a:bodyPr/>
        <a:lstStyle/>
        <a:p>
          <a:endParaRPr lang="en-US"/>
        </a:p>
      </dgm:t>
    </dgm:pt>
    <dgm:pt modelId="{8330C87C-3ED7-486F-BE7A-A7C8B8558972}" type="sibTrans" cxnId="{CAB8B587-6C02-4E4B-91A2-E7CBD27BB749}">
      <dgm:prSet/>
      <dgm:spPr/>
      <dgm:t>
        <a:bodyPr/>
        <a:lstStyle/>
        <a:p>
          <a:endParaRPr lang="en-US"/>
        </a:p>
      </dgm:t>
    </dgm:pt>
    <dgm:pt modelId="{5E9A23B0-7FAF-41A7-8B8E-EB767B4D1EE8}" type="pres">
      <dgm:prSet presAssocID="{285F6702-AE14-435B-840E-A94138D1B33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4D4C45-8F2A-4B75-841E-CB485CEC9A4C}" type="pres">
      <dgm:prSet presAssocID="{A28C4CB7-5F59-47F2-9E64-2DCED4958B11}" presName="roof" presStyleLbl="dkBgShp" presStyleIdx="0" presStyleCnt="2" custScaleY="51061"/>
      <dgm:spPr/>
      <dgm:t>
        <a:bodyPr/>
        <a:lstStyle/>
        <a:p>
          <a:endParaRPr lang="en-US"/>
        </a:p>
      </dgm:t>
    </dgm:pt>
    <dgm:pt modelId="{C26B6622-027E-4D6B-93A7-22C5D116C587}" type="pres">
      <dgm:prSet presAssocID="{A28C4CB7-5F59-47F2-9E64-2DCED4958B11}" presName="pillars" presStyleCnt="0"/>
      <dgm:spPr/>
    </dgm:pt>
    <dgm:pt modelId="{3D573000-1164-4529-A750-DD2C5C0FC486}" type="pres">
      <dgm:prSet presAssocID="{A28C4CB7-5F59-47F2-9E64-2DCED4958B11}" presName="pillar1" presStyleLbl="node1" presStyleIdx="0" presStyleCnt="2" custScaleY="1183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CC151F-2D0E-402F-A975-2D22CC2265AF}" type="pres">
      <dgm:prSet presAssocID="{909BC89A-90B3-41A9-9757-2EC09DAAC052}" presName="pillarX" presStyleLbl="node1" presStyleIdx="1" presStyleCnt="2" custScaleY="117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2701BB-1E10-4920-A40E-FC9F786F432F}" type="pres">
      <dgm:prSet presAssocID="{A28C4CB7-5F59-47F2-9E64-2DCED4958B11}" presName="base" presStyleLbl="dkBgShp" presStyleIdx="1" presStyleCnt="2"/>
      <dgm:spPr/>
    </dgm:pt>
  </dgm:ptLst>
  <dgm:cxnLst>
    <dgm:cxn modelId="{856DB1A6-8683-4024-9845-74C64AEAA402}" type="presOf" srcId="{E2456714-D5C8-4E36-A221-42B6E95990F3}" destId="{EACC151F-2D0E-402F-A975-2D22CC2265AF}" srcOrd="0" destOrd="2" presId="urn:microsoft.com/office/officeart/2005/8/layout/hList3"/>
    <dgm:cxn modelId="{FAF5C37A-A378-4A4C-A164-7938B08AE497}" srcId="{A3FCE72F-9E6E-4F4B-8748-1B3A842DD32D}" destId="{EDB636F0-7521-47DA-AEDE-C0C668129923}" srcOrd="1" destOrd="0" parTransId="{4C83E008-7E1F-4B4D-8848-620905864EEF}" sibTransId="{777FE4C2-7D69-41AA-A5F8-3B7D8BF6C738}"/>
    <dgm:cxn modelId="{BF3A201E-EB90-418E-A08A-D7F87B187CC3}" srcId="{285F6702-AE14-435B-840E-A94138D1B33C}" destId="{A28C4CB7-5F59-47F2-9E64-2DCED4958B11}" srcOrd="0" destOrd="0" parTransId="{FA16EE30-408A-4E12-979F-D7F735558951}" sibTransId="{A8BE087A-421E-49E3-8D59-43068554D306}"/>
    <dgm:cxn modelId="{77A59579-B7BF-4D04-8F80-9589686F91F3}" srcId="{263CF9AC-F9B9-4223-BCA2-D9EE7899DD2B}" destId="{0A273AD6-742E-45DB-AB3E-62FA510D4123}" srcOrd="0" destOrd="0" parTransId="{6E2859B7-7C35-46AD-B66C-A6D45F255C61}" sibTransId="{2829523B-9E40-47A4-8F8B-643D18E82662}"/>
    <dgm:cxn modelId="{A5E4F960-54B7-43FC-8061-99F62F50DFFD}" type="presOf" srcId="{D08108D7-7AF9-4931-976D-F4AF0DA8DE91}" destId="{EACC151F-2D0E-402F-A975-2D22CC2265AF}" srcOrd="0" destOrd="3" presId="urn:microsoft.com/office/officeart/2005/8/layout/hList3"/>
    <dgm:cxn modelId="{08243CB3-A59C-4AE4-9B03-B6CBF60841F2}" type="presOf" srcId="{3955CB9B-81C2-4BDD-B5DF-E872ADA5FA92}" destId="{EACC151F-2D0E-402F-A975-2D22CC2265AF}" srcOrd="0" destOrd="1" presId="urn:microsoft.com/office/officeart/2005/8/layout/hList3"/>
    <dgm:cxn modelId="{D29E02CA-F25B-4255-AA86-3A7E9803F2F9}" srcId="{A3FCE72F-9E6E-4F4B-8748-1B3A842DD32D}" destId="{6131BCBD-5307-4859-8A1D-B86724EF6CEB}" srcOrd="0" destOrd="0" parTransId="{C9F4C2A5-7991-48BB-979A-4D9CE4AD45FE}" sibTransId="{AF760C52-9ECB-496F-A25E-F26D532C56C9}"/>
    <dgm:cxn modelId="{7D1B9B09-DB4C-40AF-ADF9-441E687D633B}" srcId="{909BC89A-90B3-41A9-9757-2EC09DAAC052}" destId="{E2456714-D5C8-4E36-A221-42B6E95990F3}" srcOrd="1" destOrd="0" parTransId="{15F7C967-66F8-4AF4-B98B-D76AA8ABBE2A}" sibTransId="{13694777-9C6D-4A56-9012-6B2E49D4199A}"/>
    <dgm:cxn modelId="{CAB8B587-6C02-4E4B-91A2-E7CBD27BB749}" srcId="{909BC89A-90B3-41A9-9757-2EC09DAAC052}" destId="{D08108D7-7AF9-4931-976D-F4AF0DA8DE91}" srcOrd="2" destOrd="0" parTransId="{FC1051DC-A362-4CA8-BC75-4757A948B837}" sibTransId="{8330C87C-3ED7-486F-BE7A-A7C8B8558972}"/>
    <dgm:cxn modelId="{4FF9BD45-2DB9-48E0-B3D5-224E69DAB717}" type="presOf" srcId="{A28C4CB7-5F59-47F2-9E64-2DCED4958B11}" destId="{494D4C45-8F2A-4B75-841E-CB485CEC9A4C}" srcOrd="0" destOrd="0" presId="urn:microsoft.com/office/officeart/2005/8/layout/hList3"/>
    <dgm:cxn modelId="{27B9A27C-E991-4E56-91A7-D3D530FA8896}" type="presOf" srcId="{6131BCBD-5307-4859-8A1D-B86724EF6CEB}" destId="{3D573000-1164-4529-A750-DD2C5C0FC486}" srcOrd="0" destOrd="4" presId="urn:microsoft.com/office/officeart/2005/8/layout/hList3"/>
    <dgm:cxn modelId="{74965987-1E1C-45A0-8376-7B106F1C3B54}" type="presOf" srcId="{738CF7CE-B4D6-4990-8D60-EA1DA4CC1406}" destId="{3D573000-1164-4529-A750-DD2C5C0FC486}" srcOrd="0" destOrd="2" presId="urn:microsoft.com/office/officeart/2005/8/layout/hList3"/>
    <dgm:cxn modelId="{D5575ADE-3404-4051-9FD1-8126ACD5FFDA}" srcId="{A28C4CB7-5F59-47F2-9E64-2DCED4958B11}" destId="{263CF9AC-F9B9-4223-BCA2-D9EE7899DD2B}" srcOrd="0" destOrd="0" parTransId="{BD7C0B9F-BED1-4588-83BA-B9C5E4B846B6}" sibTransId="{76642BCA-0D4B-47B7-90B3-161E6C90BD93}"/>
    <dgm:cxn modelId="{6B2A0FB2-3AAF-4CA2-B04D-4BCA4CCDC520}" type="presOf" srcId="{EDB636F0-7521-47DA-AEDE-C0C668129923}" destId="{3D573000-1164-4529-A750-DD2C5C0FC486}" srcOrd="0" destOrd="5" presId="urn:microsoft.com/office/officeart/2005/8/layout/hList3"/>
    <dgm:cxn modelId="{FE842B6A-713A-468C-B46E-97DF37FEC3F2}" srcId="{263CF9AC-F9B9-4223-BCA2-D9EE7899DD2B}" destId="{738CF7CE-B4D6-4990-8D60-EA1DA4CC1406}" srcOrd="1" destOrd="0" parTransId="{3C62019C-E52A-476F-9EC4-80A5A2426386}" sibTransId="{60C38F72-1442-4EB1-A060-5A40C77B9B11}"/>
    <dgm:cxn modelId="{771613F0-F951-41FF-B5AA-DDCFD1CD85C7}" srcId="{909BC89A-90B3-41A9-9757-2EC09DAAC052}" destId="{3955CB9B-81C2-4BDD-B5DF-E872ADA5FA92}" srcOrd="0" destOrd="0" parTransId="{FBAEF9EB-1117-4DD7-B32D-544A209E08BC}" sibTransId="{7F34E0B3-2045-4BBC-889B-7E9A29D9A708}"/>
    <dgm:cxn modelId="{337D6A11-914E-4BF8-B537-AB421B5106E7}" type="presOf" srcId="{263CF9AC-F9B9-4223-BCA2-D9EE7899DD2B}" destId="{3D573000-1164-4529-A750-DD2C5C0FC486}" srcOrd="0" destOrd="0" presId="urn:microsoft.com/office/officeart/2005/8/layout/hList3"/>
    <dgm:cxn modelId="{57EBF694-4796-42B3-A36E-76A10A845EA0}" type="presOf" srcId="{A3FCE72F-9E6E-4F4B-8748-1B3A842DD32D}" destId="{3D573000-1164-4529-A750-DD2C5C0FC486}" srcOrd="0" destOrd="3" presId="urn:microsoft.com/office/officeart/2005/8/layout/hList3"/>
    <dgm:cxn modelId="{FAE2D355-4B38-4632-93FE-EA396FC21E39}" type="presOf" srcId="{0A273AD6-742E-45DB-AB3E-62FA510D4123}" destId="{3D573000-1164-4529-A750-DD2C5C0FC486}" srcOrd="0" destOrd="1" presId="urn:microsoft.com/office/officeart/2005/8/layout/hList3"/>
    <dgm:cxn modelId="{52728DD2-113A-4504-9D91-B9135F7CBC35}" srcId="{263CF9AC-F9B9-4223-BCA2-D9EE7899DD2B}" destId="{A3FCE72F-9E6E-4F4B-8748-1B3A842DD32D}" srcOrd="2" destOrd="0" parTransId="{67692290-3D09-470D-9C4E-6BB1D49F4D69}" sibTransId="{FE56AFED-C401-47E5-8D69-385D2087943D}"/>
    <dgm:cxn modelId="{661872FA-0082-47AD-A35D-1CA11A2014CC}" type="presOf" srcId="{285F6702-AE14-435B-840E-A94138D1B33C}" destId="{5E9A23B0-7FAF-41A7-8B8E-EB767B4D1EE8}" srcOrd="0" destOrd="0" presId="urn:microsoft.com/office/officeart/2005/8/layout/hList3"/>
    <dgm:cxn modelId="{FC643E63-C247-47FA-AF56-8E1AFCBBF771}" srcId="{A28C4CB7-5F59-47F2-9E64-2DCED4958B11}" destId="{909BC89A-90B3-41A9-9757-2EC09DAAC052}" srcOrd="1" destOrd="0" parTransId="{A8583150-C149-48E7-9224-2CBB1454F516}" sibTransId="{68A8D16F-EF08-4CB5-96AC-5F7FA96A62D4}"/>
    <dgm:cxn modelId="{BED0DE34-A60E-4135-8857-AFBD1F92848D}" type="presOf" srcId="{909BC89A-90B3-41A9-9757-2EC09DAAC052}" destId="{EACC151F-2D0E-402F-A975-2D22CC2265AF}" srcOrd="0" destOrd="0" presId="urn:microsoft.com/office/officeart/2005/8/layout/hList3"/>
    <dgm:cxn modelId="{E3B3F1ED-8309-4870-98DE-042A3193126D}" type="presParOf" srcId="{5E9A23B0-7FAF-41A7-8B8E-EB767B4D1EE8}" destId="{494D4C45-8F2A-4B75-841E-CB485CEC9A4C}" srcOrd="0" destOrd="0" presId="urn:microsoft.com/office/officeart/2005/8/layout/hList3"/>
    <dgm:cxn modelId="{DFAFDE6E-0DD2-4E47-864E-EBC5765F79D0}" type="presParOf" srcId="{5E9A23B0-7FAF-41A7-8B8E-EB767B4D1EE8}" destId="{C26B6622-027E-4D6B-93A7-22C5D116C587}" srcOrd="1" destOrd="0" presId="urn:microsoft.com/office/officeart/2005/8/layout/hList3"/>
    <dgm:cxn modelId="{6C1D38D2-D1FD-48E4-B815-7DED6D9F0347}" type="presParOf" srcId="{C26B6622-027E-4D6B-93A7-22C5D116C587}" destId="{3D573000-1164-4529-A750-DD2C5C0FC486}" srcOrd="0" destOrd="0" presId="urn:microsoft.com/office/officeart/2005/8/layout/hList3"/>
    <dgm:cxn modelId="{5F6364C3-E1BD-4837-A0F1-5294155E37E9}" type="presParOf" srcId="{C26B6622-027E-4D6B-93A7-22C5D116C587}" destId="{EACC151F-2D0E-402F-A975-2D22CC2265AF}" srcOrd="1" destOrd="0" presId="urn:microsoft.com/office/officeart/2005/8/layout/hList3"/>
    <dgm:cxn modelId="{C5976645-41D9-46CD-A229-A88D3C80AF4C}" type="presParOf" srcId="{5E9A23B0-7FAF-41A7-8B8E-EB767B4D1EE8}" destId="{B42701BB-1E10-4920-A40E-FC9F786F432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3E5DE4-30D8-4042-892C-48EB66EABACF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D10EE7-DE47-4F6F-8003-F500B8490BDD}">
      <dgm:prSet phldrT="[Text]"/>
      <dgm:spPr/>
      <dgm:t>
        <a:bodyPr/>
        <a:lstStyle/>
        <a:p>
          <a:r>
            <a:rPr lang="en-US" dirty="0"/>
            <a:t>Industrial Workers	</a:t>
          </a:r>
          <a:r>
            <a:rPr lang="en-US" dirty="0" smtClean="0"/>
            <a:t>(IW)</a:t>
          </a:r>
          <a:endParaRPr lang="en-US" dirty="0"/>
        </a:p>
      </dgm:t>
    </dgm:pt>
    <dgm:pt modelId="{E612D501-3A41-4D54-BEFE-3A0A9B8F6D34}" type="parTrans" cxnId="{A7B8A463-B72D-42E3-B094-F43313AE3920}">
      <dgm:prSet/>
      <dgm:spPr/>
      <dgm:t>
        <a:bodyPr/>
        <a:lstStyle/>
        <a:p>
          <a:endParaRPr lang="en-US"/>
        </a:p>
      </dgm:t>
    </dgm:pt>
    <dgm:pt modelId="{53C487CC-201B-44ED-AA06-7941DF8B6B9D}" type="sibTrans" cxnId="{A7B8A463-B72D-42E3-B094-F43313AE3920}">
      <dgm:prSet/>
      <dgm:spPr/>
      <dgm:t>
        <a:bodyPr/>
        <a:lstStyle/>
        <a:p>
          <a:endParaRPr lang="en-US"/>
        </a:p>
      </dgm:t>
    </dgm:pt>
    <dgm:pt modelId="{9F0A213E-28D2-41CD-BDB2-6F7B03ABAE59}">
      <dgm:prSet/>
      <dgm:spPr/>
      <dgm:t>
        <a:bodyPr/>
        <a:lstStyle/>
        <a:p>
          <a:r>
            <a:rPr lang="en-US" dirty="0"/>
            <a:t>2001=100</a:t>
          </a:r>
        </a:p>
      </dgm:t>
    </dgm:pt>
    <dgm:pt modelId="{F17E9C2E-7EC6-480E-8589-C0FF6DF779C5}" type="parTrans" cxnId="{3F2B7B02-83F4-4433-8838-5D79E1505089}">
      <dgm:prSet/>
      <dgm:spPr/>
      <dgm:t>
        <a:bodyPr/>
        <a:lstStyle/>
        <a:p>
          <a:endParaRPr lang="en-US"/>
        </a:p>
      </dgm:t>
    </dgm:pt>
    <dgm:pt modelId="{8D65A549-D3FB-4F7A-A6F5-886A850F483F}" type="sibTrans" cxnId="{3F2B7B02-83F4-4433-8838-5D79E1505089}">
      <dgm:prSet/>
      <dgm:spPr/>
      <dgm:t>
        <a:bodyPr/>
        <a:lstStyle/>
        <a:p>
          <a:endParaRPr lang="en-US"/>
        </a:p>
      </dgm:t>
    </dgm:pt>
    <dgm:pt modelId="{1CA354BB-0E0B-4858-BC63-770DB17A7BA1}">
      <dgm:prSet/>
      <dgm:spPr/>
      <dgm:t>
        <a:bodyPr/>
        <a:lstStyle/>
        <a:p>
          <a:r>
            <a:rPr lang="en-US" dirty="0"/>
            <a:t>Rural </a:t>
          </a:r>
          <a:r>
            <a:rPr lang="en-US" dirty="0" err="1"/>
            <a:t>Labourers</a:t>
          </a:r>
          <a:r>
            <a:rPr lang="en-US" dirty="0"/>
            <a:t>	</a:t>
          </a:r>
          <a:r>
            <a:rPr lang="en-US" dirty="0" smtClean="0"/>
            <a:t>(RL)</a:t>
          </a:r>
          <a:endParaRPr lang="en-US" dirty="0"/>
        </a:p>
      </dgm:t>
    </dgm:pt>
    <dgm:pt modelId="{AB505A94-32B5-44AE-B6B3-C41C1A58EB0B}" type="parTrans" cxnId="{952E861E-3771-44F7-A0D9-F5F0CF91ACBA}">
      <dgm:prSet/>
      <dgm:spPr/>
      <dgm:t>
        <a:bodyPr/>
        <a:lstStyle/>
        <a:p>
          <a:endParaRPr lang="en-US"/>
        </a:p>
      </dgm:t>
    </dgm:pt>
    <dgm:pt modelId="{BE797CBC-7893-40B4-9BC6-F9F294825128}" type="sibTrans" cxnId="{952E861E-3771-44F7-A0D9-F5F0CF91ACBA}">
      <dgm:prSet/>
      <dgm:spPr/>
      <dgm:t>
        <a:bodyPr/>
        <a:lstStyle/>
        <a:p>
          <a:endParaRPr lang="en-US"/>
        </a:p>
      </dgm:t>
    </dgm:pt>
    <dgm:pt modelId="{2C05693B-4125-4293-A2CC-976D75C1BE73}">
      <dgm:prSet/>
      <dgm:spPr/>
      <dgm:t>
        <a:bodyPr/>
        <a:lstStyle/>
        <a:p>
          <a:r>
            <a:rPr lang="en-US" dirty="0"/>
            <a:t>1986-87=100</a:t>
          </a:r>
        </a:p>
      </dgm:t>
    </dgm:pt>
    <dgm:pt modelId="{38975627-7FC7-4413-A5A2-9B858AF0FF2D}" type="parTrans" cxnId="{6FE89380-F0FC-4BFC-8375-999020C5E918}">
      <dgm:prSet/>
      <dgm:spPr/>
      <dgm:t>
        <a:bodyPr/>
        <a:lstStyle/>
        <a:p>
          <a:endParaRPr lang="en-US"/>
        </a:p>
      </dgm:t>
    </dgm:pt>
    <dgm:pt modelId="{1F806677-61E4-4C1C-9FF9-E6ADCC4469B9}" type="sibTrans" cxnId="{6FE89380-F0FC-4BFC-8375-999020C5E918}">
      <dgm:prSet/>
      <dgm:spPr/>
      <dgm:t>
        <a:bodyPr/>
        <a:lstStyle/>
        <a:p>
          <a:endParaRPr lang="en-US"/>
        </a:p>
      </dgm:t>
    </dgm:pt>
    <dgm:pt modelId="{93910401-4466-4736-8A9E-991646483332}">
      <dgm:prSet/>
      <dgm:spPr/>
      <dgm:t>
        <a:bodyPr/>
        <a:lstStyle/>
        <a:p>
          <a:r>
            <a:rPr lang="en-US" dirty="0"/>
            <a:t>Agricultural </a:t>
          </a:r>
          <a:r>
            <a:rPr lang="en-US" dirty="0" err="1" smtClean="0"/>
            <a:t>Labourers</a:t>
          </a:r>
          <a:r>
            <a:rPr lang="en-US" dirty="0" smtClean="0"/>
            <a:t> (AL)</a:t>
          </a:r>
          <a:r>
            <a:rPr lang="en-US" dirty="0"/>
            <a:t>	</a:t>
          </a:r>
        </a:p>
      </dgm:t>
    </dgm:pt>
    <dgm:pt modelId="{58A5C745-725C-4323-A155-EB38398130EA}" type="parTrans" cxnId="{B8CE2293-ADC5-4A86-8F3D-30BF611E2A73}">
      <dgm:prSet/>
      <dgm:spPr/>
      <dgm:t>
        <a:bodyPr/>
        <a:lstStyle/>
        <a:p>
          <a:endParaRPr lang="en-US"/>
        </a:p>
      </dgm:t>
    </dgm:pt>
    <dgm:pt modelId="{F1B9BA69-C333-4B8E-ABFA-89A6E47CE098}" type="sibTrans" cxnId="{B8CE2293-ADC5-4A86-8F3D-30BF611E2A73}">
      <dgm:prSet/>
      <dgm:spPr/>
      <dgm:t>
        <a:bodyPr/>
        <a:lstStyle/>
        <a:p>
          <a:endParaRPr lang="en-US"/>
        </a:p>
      </dgm:t>
    </dgm:pt>
    <dgm:pt modelId="{5378D6E6-FD72-4C9B-822D-D82792973919}">
      <dgm:prSet/>
      <dgm:spPr/>
      <dgm:t>
        <a:bodyPr/>
        <a:lstStyle/>
        <a:p>
          <a:r>
            <a:rPr lang="en-US" dirty="0"/>
            <a:t>1986-87=100</a:t>
          </a:r>
        </a:p>
      </dgm:t>
    </dgm:pt>
    <dgm:pt modelId="{F925EB48-0DDA-44DE-BA84-83A8A53CA58E}" type="parTrans" cxnId="{58D7F8DA-AAF6-4060-9C28-5B2206E3A629}">
      <dgm:prSet/>
      <dgm:spPr/>
      <dgm:t>
        <a:bodyPr/>
        <a:lstStyle/>
        <a:p>
          <a:endParaRPr lang="en-US"/>
        </a:p>
      </dgm:t>
    </dgm:pt>
    <dgm:pt modelId="{0D9CA921-D258-4C86-8C7E-D8C954B20CF2}" type="sibTrans" cxnId="{58D7F8DA-AAF6-4060-9C28-5B2206E3A629}">
      <dgm:prSet/>
      <dgm:spPr/>
      <dgm:t>
        <a:bodyPr/>
        <a:lstStyle/>
        <a:p>
          <a:endParaRPr lang="en-US"/>
        </a:p>
      </dgm:t>
    </dgm:pt>
    <dgm:pt modelId="{399ED1DC-E2CC-476B-B8F1-2F97120B99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Rural</a:t>
          </a:r>
          <a:endParaRPr lang="en-US" dirty="0"/>
        </a:p>
      </dgm:t>
    </dgm:pt>
    <dgm:pt modelId="{C089A631-559B-4F7D-8D35-483DC0B8DB20}" type="parTrans" cxnId="{7740BD67-1A77-4BA7-B3C7-ECFB58612BC2}">
      <dgm:prSet/>
      <dgm:spPr/>
      <dgm:t>
        <a:bodyPr/>
        <a:lstStyle/>
        <a:p>
          <a:endParaRPr lang="en-US"/>
        </a:p>
      </dgm:t>
    </dgm:pt>
    <dgm:pt modelId="{F5B36C93-0662-4D9A-B661-2A10B382A049}" type="sibTrans" cxnId="{7740BD67-1A77-4BA7-B3C7-ECFB58612BC2}">
      <dgm:prSet/>
      <dgm:spPr/>
      <dgm:t>
        <a:bodyPr/>
        <a:lstStyle/>
        <a:p>
          <a:endParaRPr lang="en-US"/>
        </a:p>
      </dgm:t>
    </dgm:pt>
    <dgm:pt modelId="{DA7D1590-5EEB-4757-9529-83191BEFD1E1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Urban</a:t>
          </a:r>
          <a:endParaRPr lang="en-US" dirty="0"/>
        </a:p>
      </dgm:t>
    </dgm:pt>
    <dgm:pt modelId="{DCD6AD84-531C-4507-86DD-742EBBAA4559}" type="parTrans" cxnId="{5E8A0032-BA6C-4813-AA68-E821B9F28CB9}">
      <dgm:prSet/>
      <dgm:spPr/>
      <dgm:t>
        <a:bodyPr/>
        <a:lstStyle/>
        <a:p>
          <a:endParaRPr lang="en-US"/>
        </a:p>
      </dgm:t>
    </dgm:pt>
    <dgm:pt modelId="{1EDF0F22-05DC-43E4-8EAC-1E8B0A6CBFEB}" type="sibTrans" cxnId="{5E8A0032-BA6C-4813-AA68-E821B9F28CB9}">
      <dgm:prSet/>
      <dgm:spPr/>
      <dgm:t>
        <a:bodyPr/>
        <a:lstStyle/>
        <a:p>
          <a:endParaRPr lang="en-US"/>
        </a:p>
      </dgm:t>
    </dgm:pt>
    <dgm:pt modelId="{90CCC772-A1EC-496B-ACCC-2F9AB471F573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All India</a:t>
          </a:r>
          <a:endParaRPr lang="en-US" dirty="0"/>
        </a:p>
      </dgm:t>
    </dgm:pt>
    <dgm:pt modelId="{2B0813A1-A1FB-4E9A-9F0C-11B47502E6B4}" type="parTrans" cxnId="{7C396422-3C3D-4643-B105-B09D271D6BB5}">
      <dgm:prSet/>
      <dgm:spPr/>
      <dgm:t>
        <a:bodyPr/>
        <a:lstStyle/>
        <a:p>
          <a:endParaRPr lang="en-US"/>
        </a:p>
      </dgm:t>
    </dgm:pt>
    <dgm:pt modelId="{4CC59F6F-9998-4980-9776-DDF4A61DF13E}" type="sibTrans" cxnId="{7C396422-3C3D-4643-B105-B09D271D6BB5}">
      <dgm:prSet/>
      <dgm:spPr/>
      <dgm:t>
        <a:bodyPr/>
        <a:lstStyle/>
        <a:p>
          <a:endParaRPr lang="en-US"/>
        </a:p>
      </dgm:t>
    </dgm:pt>
    <dgm:pt modelId="{E367BB6E-140F-418F-9D57-6F58F044831D}">
      <dgm:prSet phldrT="[Text]"/>
      <dgm:spPr/>
      <dgm:t>
        <a:bodyPr/>
        <a:lstStyle/>
        <a:p>
          <a:r>
            <a:rPr lang="en-US" dirty="0" smtClean="0"/>
            <a:t>Rural Urban combined</a:t>
          </a:r>
          <a:endParaRPr lang="en-US" dirty="0"/>
        </a:p>
      </dgm:t>
    </dgm:pt>
    <dgm:pt modelId="{053FE6E5-CDD9-4FB2-BBE2-E08C71C12FBE}" type="parTrans" cxnId="{B0E6E8A6-0F9C-4DDE-9873-EFD958D3A526}">
      <dgm:prSet/>
      <dgm:spPr/>
      <dgm:t>
        <a:bodyPr/>
        <a:lstStyle/>
        <a:p>
          <a:endParaRPr lang="en-US"/>
        </a:p>
      </dgm:t>
    </dgm:pt>
    <dgm:pt modelId="{DD62213C-E355-4688-956A-1CB2216C3483}" type="sibTrans" cxnId="{B0E6E8A6-0F9C-4DDE-9873-EFD958D3A526}">
      <dgm:prSet/>
      <dgm:spPr/>
      <dgm:t>
        <a:bodyPr/>
        <a:lstStyle/>
        <a:p>
          <a:endParaRPr lang="en-US"/>
        </a:p>
      </dgm:t>
    </dgm:pt>
    <dgm:pt modelId="{FAACF2EA-5EBA-413E-8029-1C8E973BF2CF}">
      <dgm:prSet phldrT="[Text]"/>
      <dgm:spPr/>
      <dgm:t>
        <a:bodyPr/>
        <a:lstStyle/>
        <a:p>
          <a:r>
            <a:rPr lang="en-US" dirty="0" smtClean="0"/>
            <a:t>2012</a:t>
          </a:r>
          <a:endParaRPr lang="en-US" dirty="0"/>
        </a:p>
      </dgm:t>
    </dgm:pt>
    <dgm:pt modelId="{72BF71E6-56F5-43AA-8305-8DB38CD357F5}" type="parTrans" cxnId="{1FE5D5BD-C5C5-4E27-8E75-921036185DBB}">
      <dgm:prSet/>
      <dgm:spPr/>
      <dgm:t>
        <a:bodyPr/>
        <a:lstStyle/>
        <a:p>
          <a:endParaRPr lang="en-US"/>
        </a:p>
      </dgm:t>
    </dgm:pt>
    <dgm:pt modelId="{94A9919C-1159-4654-AACA-5FA0A535CFC2}" type="sibTrans" cxnId="{1FE5D5BD-C5C5-4E27-8E75-921036185DBB}">
      <dgm:prSet/>
      <dgm:spPr/>
      <dgm:t>
        <a:bodyPr/>
        <a:lstStyle/>
        <a:p>
          <a:endParaRPr lang="en-US"/>
        </a:p>
      </dgm:t>
    </dgm:pt>
    <dgm:pt modelId="{2C3161D1-83B6-44A7-89B4-AB5DBB04CA28}">
      <dgm:prSet phldrT="[Text]"/>
      <dgm:spPr/>
      <dgm:t>
        <a:bodyPr/>
        <a:lstStyle/>
        <a:p>
          <a:r>
            <a:rPr lang="en-US" dirty="0" smtClean="0"/>
            <a:t>2012</a:t>
          </a:r>
          <a:endParaRPr lang="en-US" dirty="0"/>
        </a:p>
      </dgm:t>
    </dgm:pt>
    <dgm:pt modelId="{48EA41D8-72E3-445E-9E49-4497E1676032}" type="parTrans" cxnId="{6BA66E92-32CA-48A2-827C-6BF762FABC1E}">
      <dgm:prSet/>
      <dgm:spPr/>
      <dgm:t>
        <a:bodyPr/>
        <a:lstStyle/>
        <a:p>
          <a:endParaRPr lang="en-US"/>
        </a:p>
      </dgm:t>
    </dgm:pt>
    <dgm:pt modelId="{4BD35E0D-D7B9-41F4-8A3E-23945DED6362}" type="sibTrans" cxnId="{6BA66E92-32CA-48A2-827C-6BF762FABC1E}">
      <dgm:prSet/>
      <dgm:spPr/>
      <dgm:t>
        <a:bodyPr/>
        <a:lstStyle/>
        <a:p>
          <a:endParaRPr lang="en-US"/>
        </a:p>
      </dgm:t>
    </dgm:pt>
    <dgm:pt modelId="{824D09BB-51CB-4F89-8307-0C192D36ED4A}" type="pres">
      <dgm:prSet presAssocID="{5B3E5DE4-30D8-4042-892C-48EB66EABACF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7F80867-1B04-4B76-95E6-A0A0E39CF5A5}" type="pres">
      <dgm:prSet presAssocID="{399ED1DC-E2CC-476B-B8F1-2F97120B99EA}" presName="composite" presStyleCnt="0"/>
      <dgm:spPr/>
    </dgm:pt>
    <dgm:pt modelId="{C73B4B45-0CC9-4EE1-B7DF-F5532C6BEB77}" type="pres">
      <dgm:prSet presAssocID="{399ED1DC-E2CC-476B-B8F1-2F97120B99EA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BBB22-4468-4F8C-8B88-8EE308C264BD}" type="pres">
      <dgm:prSet presAssocID="{399ED1DC-E2CC-476B-B8F1-2F97120B99EA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354A3B-4082-4E3B-80BC-1FBE15F09366}" type="pres">
      <dgm:prSet presAssocID="{399ED1DC-E2CC-476B-B8F1-2F97120B99EA}" presName="Accent" presStyleLbl="parChTrans1D1" presStyleIdx="0" presStyleCnt="6"/>
      <dgm:spPr/>
    </dgm:pt>
    <dgm:pt modelId="{8784EBBE-0283-44BF-8DE9-0456FC35E879}" type="pres">
      <dgm:prSet presAssocID="{F5B36C93-0662-4D9A-B661-2A10B382A049}" presName="sibTrans" presStyleCnt="0"/>
      <dgm:spPr/>
    </dgm:pt>
    <dgm:pt modelId="{BB37206A-F9BE-41BD-8363-024A642230A8}" type="pres">
      <dgm:prSet presAssocID="{DA7D1590-5EEB-4757-9529-83191BEFD1E1}" presName="composite" presStyleCnt="0"/>
      <dgm:spPr/>
    </dgm:pt>
    <dgm:pt modelId="{0556E4D5-3F24-4578-991C-17A1FC8D5329}" type="pres">
      <dgm:prSet presAssocID="{DA7D1590-5EEB-4757-9529-83191BEFD1E1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1BF15-C424-4A31-8A95-13E4F5292C7A}" type="pres">
      <dgm:prSet presAssocID="{DA7D1590-5EEB-4757-9529-83191BEFD1E1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02F86-89EF-4815-BF2B-1A623532426F}" type="pres">
      <dgm:prSet presAssocID="{DA7D1590-5EEB-4757-9529-83191BEFD1E1}" presName="Accent" presStyleLbl="parChTrans1D1" presStyleIdx="1" presStyleCnt="6"/>
      <dgm:spPr/>
    </dgm:pt>
    <dgm:pt modelId="{61DD35B8-BB44-43E3-8DEF-3A287B5B20B0}" type="pres">
      <dgm:prSet presAssocID="{1EDF0F22-05DC-43E4-8EAC-1E8B0A6CBFEB}" presName="sibTrans" presStyleCnt="0"/>
      <dgm:spPr/>
    </dgm:pt>
    <dgm:pt modelId="{A14D5012-68BD-422B-B104-C8D82DA6E238}" type="pres">
      <dgm:prSet presAssocID="{90CCC772-A1EC-496B-ACCC-2F9AB471F573}" presName="composite" presStyleCnt="0"/>
      <dgm:spPr/>
    </dgm:pt>
    <dgm:pt modelId="{78F639D6-3664-48DA-98DB-2096D502D0E8}" type="pres">
      <dgm:prSet presAssocID="{90CCC772-A1EC-496B-ACCC-2F9AB471F573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FD986-7EBD-44D0-8159-B091B65F2B32}" type="pres">
      <dgm:prSet presAssocID="{90CCC772-A1EC-496B-ACCC-2F9AB471F573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8E005-DDB6-4E88-A051-A8F7064B649B}" type="pres">
      <dgm:prSet presAssocID="{90CCC772-A1EC-496B-ACCC-2F9AB471F573}" presName="Accent" presStyleLbl="parChTrans1D1" presStyleIdx="2" presStyleCnt="6"/>
      <dgm:spPr/>
    </dgm:pt>
    <dgm:pt modelId="{66877D73-52BB-4F62-9B42-F2A3FD1B1AB1}" type="pres">
      <dgm:prSet presAssocID="{4CC59F6F-9998-4980-9776-DDF4A61DF13E}" presName="sibTrans" presStyleCnt="0"/>
      <dgm:spPr/>
    </dgm:pt>
    <dgm:pt modelId="{48358BD5-3D70-472D-8EC7-8DAFE426881C}" type="pres">
      <dgm:prSet presAssocID="{65D10EE7-DE47-4F6F-8003-F500B8490BDD}" presName="composite" presStyleCnt="0"/>
      <dgm:spPr/>
    </dgm:pt>
    <dgm:pt modelId="{6D99DD05-DC59-4EBE-B09B-2C38F1824A55}" type="pres">
      <dgm:prSet presAssocID="{65D10EE7-DE47-4F6F-8003-F500B8490BDD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3C46DF-8A69-4562-8477-DAC44F845FF9}" type="pres">
      <dgm:prSet presAssocID="{65D10EE7-DE47-4F6F-8003-F500B8490BDD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8E190-9777-4D0C-B877-14BBFC2E879C}" type="pres">
      <dgm:prSet presAssocID="{65D10EE7-DE47-4F6F-8003-F500B8490BDD}" presName="Accent" presStyleLbl="parChTrans1D1" presStyleIdx="3" presStyleCnt="6"/>
      <dgm:spPr/>
    </dgm:pt>
    <dgm:pt modelId="{D45830B7-1BDC-44E3-A74C-38BDC25D4FB1}" type="pres">
      <dgm:prSet presAssocID="{53C487CC-201B-44ED-AA06-7941DF8B6B9D}" presName="sibTrans" presStyleCnt="0"/>
      <dgm:spPr/>
    </dgm:pt>
    <dgm:pt modelId="{BA7959E9-D59A-4DD7-B3B8-A72FF73E3A24}" type="pres">
      <dgm:prSet presAssocID="{1CA354BB-0E0B-4858-BC63-770DB17A7BA1}" presName="composite" presStyleCnt="0"/>
      <dgm:spPr/>
    </dgm:pt>
    <dgm:pt modelId="{E5D5DD0C-EBF6-473C-B96A-8741C0388428}" type="pres">
      <dgm:prSet presAssocID="{1CA354BB-0E0B-4858-BC63-770DB17A7BA1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EFA3C-0F35-48FB-A280-2E3295D1F464}" type="pres">
      <dgm:prSet presAssocID="{1CA354BB-0E0B-4858-BC63-770DB17A7BA1}" presName="Parent" presStyleLbl="alignNode1" presStyleIdx="4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7A9956-2C6C-448B-BCCB-9183D6DC5412}" type="pres">
      <dgm:prSet presAssocID="{1CA354BB-0E0B-4858-BC63-770DB17A7BA1}" presName="Accent" presStyleLbl="parChTrans1D1" presStyleIdx="4" presStyleCnt="6"/>
      <dgm:spPr/>
    </dgm:pt>
    <dgm:pt modelId="{1688C1D5-7C8A-46FC-9FAC-376ED134638C}" type="pres">
      <dgm:prSet presAssocID="{BE797CBC-7893-40B4-9BC6-F9F294825128}" presName="sibTrans" presStyleCnt="0"/>
      <dgm:spPr/>
    </dgm:pt>
    <dgm:pt modelId="{201B1056-DF88-47DF-8761-85B4CCF2C9AC}" type="pres">
      <dgm:prSet presAssocID="{93910401-4466-4736-8A9E-991646483332}" presName="composite" presStyleCnt="0"/>
      <dgm:spPr/>
    </dgm:pt>
    <dgm:pt modelId="{4C3F8BC8-07BD-4EFF-98F3-BF378C46F3E9}" type="pres">
      <dgm:prSet presAssocID="{93910401-4466-4736-8A9E-991646483332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9D408-423E-41AE-A524-DA0BFC70EE8A}" type="pres">
      <dgm:prSet presAssocID="{93910401-4466-4736-8A9E-991646483332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2D69D-A827-4033-AB68-240C394E48A7}" type="pres">
      <dgm:prSet presAssocID="{93910401-4466-4736-8A9E-991646483332}" presName="Accent" presStyleLbl="parChTrans1D1" presStyleIdx="5" presStyleCnt="6"/>
      <dgm:spPr/>
    </dgm:pt>
  </dgm:ptLst>
  <dgm:cxnLst>
    <dgm:cxn modelId="{6BA66E92-32CA-48A2-827C-6BF762FABC1E}" srcId="{DA7D1590-5EEB-4757-9529-83191BEFD1E1}" destId="{2C3161D1-83B6-44A7-89B4-AB5DBB04CA28}" srcOrd="0" destOrd="0" parTransId="{48EA41D8-72E3-445E-9E49-4497E1676032}" sibTransId="{4BD35E0D-D7B9-41F4-8A3E-23945DED6362}"/>
    <dgm:cxn modelId="{952E861E-3771-44F7-A0D9-F5F0CF91ACBA}" srcId="{5B3E5DE4-30D8-4042-892C-48EB66EABACF}" destId="{1CA354BB-0E0B-4858-BC63-770DB17A7BA1}" srcOrd="4" destOrd="0" parTransId="{AB505A94-32B5-44AE-B6B3-C41C1A58EB0B}" sibTransId="{BE797CBC-7893-40B4-9BC6-F9F294825128}"/>
    <dgm:cxn modelId="{58D7F8DA-AAF6-4060-9C28-5B2206E3A629}" srcId="{93910401-4466-4736-8A9E-991646483332}" destId="{5378D6E6-FD72-4C9B-822D-D82792973919}" srcOrd="0" destOrd="0" parTransId="{F925EB48-0DDA-44DE-BA84-83A8A53CA58E}" sibTransId="{0D9CA921-D258-4C86-8C7E-D8C954B20CF2}"/>
    <dgm:cxn modelId="{84798229-F524-40E1-B422-C7B3622009A3}" type="presOf" srcId="{93910401-4466-4736-8A9E-991646483332}" destId="{6C89D408-423E-41AE-A524-DA0BFC70EE8A}" srcOrd="0" destOrd="0" presId="urn:microsoft.com/office/officeart/2011/layout/TabList"/>
    <dgm:cxn modelId="{0EFCE2EB-6A49-4B01-B470-8F340B12A419}" type="presOf" srcId="{9F0A213E-28D2-41CD-BDB2-6F7B03ABAE59}" destId="{6D99DD05-DC59-4EBE-B09B-2C38F1824A55}" srcOrd="0" destOrd="0" presId="urn:microsoft.com/office/officeart/2011/layout/TabList"/>
    <dgm:cxn modelId="{E4C50CF5-759B-4514-8C3B-E7E8ABA26F30}" type="presOf" srcId="{FAACF2EA-5EBA-413E-8029-1C8E973BF2CF}" destId="{C73B4B45-0CC9-4EE1-B7DF-F5532C6BEB77}" srcOrd="0" destOrd="0" presId="urn:microsoft.com/office/officeart/2011/layout/TabList"/>
    <dgm:cxn modelId="{3E48854B-DB5B-418D-8399-E5AE908ACBFA}" type="presOf" srcId="{1CA354BB-0E0B-4858-BC63-770DB17A7BA1}" destId="{BA3EFA3C-0F35-48FB-A280-2E3295D1F464}" srcOrd="0" destOrd="0" presId="urn:microsoft.com/office/officeart/2011/layout/TabList"/>
    <dgm:cxn modelId="{6FE89380-F0FC-4BFC-8375-999020C5E918}" srcId="{1CA354BB-0E0B-4858-BC63-770DB17A7BA1}" destId="{2C05693B-4125-4293-A2CC-976D75C1BE73}" srcOrd="0" destOrd="0" parTransId="{38975627-7FC7-4413-A5A2-9B858AF0FF2D}" sibTransId="{1F806677-61E4-4C1C-9FF9-E6ADCC4469B9}"/>
    <dgm:cxn modelId="{5E8A0032-BA6C-4813-AA68-E821B9F28CB9}" srcId="{5B3E5DE4-30D8-4042-892C-48EB66EABACF}" destId="{DA7D1590-5EEB-4757-9529-83191BEFD1E1}" srcOrd="1" destOrd="0" parTransId="{DCD6AD84-531C-4507-86DD-742EBBAA4559}" sibTransId="{1EDF0F22-05DC-43E4-8EAC-1E8B0A6CBFEB}"/>
    <dgm:cxn modelId="{B8BB0623-03DC-4C3B-9EDF-E387AC03EE1D}" type="presOf" srcId="{5B3E5DE4-30D8-4042-892C-48EB66EABACF}" destId="{824D09BB-51CB-4F89-8307-0C192D36ED4A}" srcOrd="0" destOrd="0" presId="urn:microsoft.com/office/officeart/2011/layout/TabList"/>
    <dgm:cxn modelId="{B0E6E8A6-0F9C-4DDE-9873-EFD958D3A526}" srcId="{90CCC772-A1EC-496B-ACCC-2F9AB471F573}" destId="{E367BB6E-140F-418F-9D57-6F58F044831D}" srcOrd="0" destOrd="0" parTransId="{053FE6E5-CDD9-4FB2-BBE2-E08C71C12FBE}" sibTransId="{DD62213C-E355-4688-956A-1CB2216C3483}"/>
    <dgm:cxn modelId="{7EA875F8-D00F-4AB9-A052-C69A0CF78F2E}" type="presOf" srcId="{5378D6E6-FD72-4C9B-822D-D82792973919}" destId="{4C3F8BC8-07BD-4EFF-98F3-BF378C46F3E9}" srcOrd="0" destOrd="0" presId="urn:microsoft.com/office/officeart/2011/layout/TabList"/>
    <dgm:cxn modelId="{69405379-2704-4EEF-907C-124FF2980A33}" type="presOf" srcId="{399ED1DC-E2CC-476B-B8F1-2F97120B99EA}" destId="{0E2BBB22-4468-4F8C-8B88-8EE308C264BD}" srcOrd="0" destOrd="0" presId="urn:microsoft.com/office/officeart/2011/layout/TabList"/>
    <dgm:cxn modelId="{AC40B601-F2CF-437F-9C2A-081E541D29AE}" type="presOf" srcId="{90CCC772-A1EC-496B-ACCC-2F9AB471F573}" destId="{319FD986-7EBD-44D0-8159-B091B65F2B32}" srcOrd="0" destOrd="0" presId="urn:microsoft.com/office/officeart/2011/layout/TabList"/>
    <dgm:cxn modelId="{07E00AA1-567F-45AF-8D90-378D228D67F1}" type="presOf" srcId="{E367BB6E-140F-418F-9D57-6F58F044831D}" destId="{78F639D6-3664-48DA-98DB-2096D502D0E8}" srcOrd="0" destOrd="0" presId="urn:microsoft.com/office/officeart/2011/layout/TabList"/>
    <dgm:cxn modelId="{470D3778-8174-45B1-8BED-6CD6C59C4505}" type="presOf" srcId="{2C05693B-4125-4293-A2CC-976D75C1BE73}" destId="{E5D5DD0C-EBF6-473C-B96A-8741C0388428}" srcOrd="0" destOrd="0" presId="urn:microsoft.com/office/officeart/2011/layout/TabList"/>
    <dgm:cxn modelId="{1FE5D5BD-C5C5-4E27-8E75-921036185DBB}" srcId="{399ED1DC-E2CC-476B-B8F1-2F97120B99EA}" destId="{FAACF2EA-5EBA-413E-8029-1C8E973BF2CF}" srcOrd="0" destOrd="0" parTransId="{72BF71E6-56F5-43AA-8305-8DB38CD357F5}" sibTransId="{94A9919C-1159-4654-AACA-5FA0A535CFC2}"/>
    <dgm:cxn modelId="{B8CE2293-ADC5-4A86-8F3D-30BF611E2A73}" srcId="{5B3E5DE4-30D8-4042-892C-48EB66EABACF}" destId="{93910401-4466-4736-8A9E-991646483332}" srcOrd="5" destOrd="0" parTransId="{58A5C745-725C-4323-A155-EB38398130EA}" sibTransId="{F1B9BA69-C333-4B8E-ABFA-89A6E47CE098}"/>
    <dgm:cxn modelId="{7C396422-3C3D-4643-B105-B09D271D6BB5}" srcId="{5B3E5DE4-30D8-4042-892C-48EB66EABACF}" destId="{90CCC772-A1EC-496B-ACCC-2F9AB471F573}" srcOrd="2" destOrd="0" parTransId="{2B0813A1-A1FB-4E9A-9F0C-11B47502E6B4}" sibTransId="{4CC59F6F-9998-4980-9776-DDF4A61DF13E}"/>
    <dgm:cxn modelId="{0AEF1843-6F73-45AF-A5B6-890D16F3B869}" type="presOf" srcId="{65D10EE7-DE47-4F6F-8003-F500B8490BDD}" destId="{A63C46DF-8A69-4562-8477-DAC44F845FF9}" srcOrd="0" destOrd="0" presId="urn:microsoft.com/office/officeart/2011/layout/TabList"/>
    <dgm:cxn modelId="{17439D4C-6E6A-4633-8AF8-3324CAE8E262}" type="presOf" srcId="{2C3161D1-83B6-44A7-89B4-AB5DBB04CA28}" destId="{0556E4D5-3F24-4578-991C-17A1FC8D5329}" srcOrd="0" destOrd="0" presId="urn:microsoft.com/office/officeart/2011/layout/TabList"/>
    <dgm:cxn modelId="{3F2B7B02-83F4-4433-8838-5D79E1505089}" srcId="{65D10EE7-DE47-4F6F-8003-F500B8490BDD}" destId="{9F0A213E-28D2-41CD-BDB2-6F7B03ABAE59}" srcOrd="0" destOrd="0" parTransId="{F17E9C2E-7EC6-480E-8589-C0FF6DF779C5}" sibTransId="{8D65A549-D3FB-4F7A-A6F5-886A850F483F}"/>
    <dgm:cxn modelId="{7740BD67-1A77-4BA7-B3C7-ECFB58612BC2}" srcId="{5B3E5DE4-30D8-4042-892C-48EB66EABACF}" destId="{399ED1DC-E2CC-476B-B8F1-2F97120B99EA}" srcOrd="0" destOrd="0" parTransId="{C089A631-559B-4F7D-8D35-483DC0B8DB20}" sibTransId="{F5B36C93-0662-4D9A-B661-2A10B382A049}"/>
    <dgm:cxn modelId="{A7B8A463-B72D-42E3-B094-F43313AE3920}" srcId="{5B3E5DE4-30D8-4042-892C-48EB66EABACF}" destId="{65D10EE7-DE47-4F6F-8003-F500B8490BDD}" srcOrd="3" destOrd="0" parTransId="{E612D501-3A41-4D54-BEFE-3A0A9B8F6D34}" sibTransId="{53C487CC-201B-44ED-AA06-7941DF8B6B9D}"/>
    <dgm:cxn modelId="{2BBD4C38-7AEB-491B-948B-A9F5849D4470}" type="presOf" srcId="{DA7D1590-5EEB-4757-9529-83191BEFD1E1}" destId="{3821BF15-C424-4A31-8A95-13E4F5292C7A}" srcOrd="0" destOrd="0" presId="urn:microsoft.com/office/officeart/2011/layout/TabList"/>
    <dgm:cxn modelId="{E0F7B1E3-5798-44BD-B2A8-A1C520B48CFF}" type="presParOf" srcId="{824D09BB-51CB-4F89-8307-0C192D36ED4A}" destId="{67F80867-1B04-4B76-95E6-A0A0E39CF5A5}" srcOrd="0" destOrd="0" presId="urn:microsoft.com/office/officeart/2011/layout/TabList"/>
    <dgm:cxn modelId="{82793F28-FFB0-4EB8-B391-6E8582402D98}" type="presParOf" srcId="{67F80867-1B04-4B76-95E6-A0A0E39CF5A5}" destId="{C73B4B45-0CC9-4EE1-B7DF-F5532C6BEB77}" srcOrd="0" destOrd="0" presId="urn:microsoft.com/office/officeart/2011/layout/TabList"/>
    <dgm:cxn modelId="{55A79C0E-08EE-4554-8DC0-68C96E8CC6F0}" type="presParOf" srcId="{67F80867-1B04-4B76-95E6-A0A0E39CF5A5}" destId="{0E2BBB22-4468-4F8C-8B88-8EE308C264BD}" srcOrd="1" destOrd="0" presId="urn:microsoft.com/office/officeart/2011/layout/TabList"/>
    <dgm:cxn modelId="{164AE419-2319-4493-A6BF-7A7308148D3B}" type="presParOf" srcId="{67F80867-1B04-4B76-95E6-A0A0E39CF5A5}" destId="{54354A3B-4082-4E3B-80BC-1FBE15F09366}" srcOrd="2" destOrd="0" presId="urn:microsoft.com/office/officeart/2011/layout/TabList"/>
    <dgm:cxn modelId="{8BF14975-3967-496A-8BA6-C23E367DA5A4}" type="presParOf" srcId="{824D09BB-51CB-4F89-8307-0C192D36ED4A}" destId="{8784EBBE-0283-44BF-8DE9-0456FC35E879}" srcOrd="1" destOrd="0" presId="urn:microsoft.com/office/officeart/2011/layout/TabList"/>
    <dgm:cxn modelId="{A7860F4A-4959-46A9-972B-162D17B5442C}" type="presParOf" srcId="{824D09BB-51CB-4F89-8307-0C192D36ED4A}" destId="{BB37206A-F9BE-41BD-8363-024A642230A8}" srcOrd="2" destOrd="0" presId="urn:microsoft.com/office/officeart/2011/layout/TabList"/>
    <dgm:cxn modelId="{8FE498DB-F1A3-4D00-98A7-646B6AFFF921}" type="presParOf" srcId="{BB37206A-F9BE-41BD-8363-024A642230A8}" destId="{0556E4D5-3F24-4578-991C-17A1FC8D5329}" srcOrd="0" destOrd="0" presId="urn:microsoft.com/office/officeart/2011/layout/TabList"/>
    <dgm:cxn modelId="{2566C19E-F9A6-4984-AC8F-A03EB0FEAFFA}" type="presParOf" srcId="{BB37206A-F9BE-41BD-8363-024A642230A8}" destId="{3821BF15-C424-4A31-8A95-13E4F5292C7A}" srcOrd="1" destOrd="0" presId="urn:microsoft.com/office/officeart/2011/layout/TabList"/>
    <dgm:cxn modelId="{063AC5F2-1822-4651-A754-D02F72CE72F4}" type="presParOf" srcId="{BB37206A-F9BE-41BD-8363-024A642230A8}" destId="{B8E02F86-89EF-4815-BF2B-1A623532426F}" srcOrd="2" destOrd="0" presId="urn:microsoft.com/office/officeart/2011/layout/TabList"/>
    <dgm:cxn modelId="{5A3FD553-0DAF-49DB-BADA-4EFD8647488C}" type="presParOf" srcId="{824D09BB-51CB-4F89-8307-0C192D36ED4A}" destId="{61DD35B8-BB44-43E3-8DEF-3A287B5B20B0}" srcOrd="3" destOrd="0" presId="urn:microsoft.com/office/officeart/2011/layout/TabList"/>
    <dgm:cxn modelId="{AB0E4B3B-0402-4BE1-8EF0-2AFD18531D46}" type="presParOf" srcId="{824D09BB-51CB-4F89-8307-0C192D36ED4A}" destId="{A14D5012-68BD-422B-B104-C8D82DA6E238}" srcOrd="4" destOrd="0" presId="urn:microsoft.com/office/officeart/2011/layout/TabList"/>
    <dgm:cxn modelId="{38E0572D-8930-4685-9A0C-BC7F3A4B2C47}" type="presParOf" srcId="{A14D5012-68BD-422B-B104-C8D82DA6E238}" destId="{78F639D6-3664-48DA-98DB-2096D502D0E8}" srcOrd="0" destOrd="0" presId="urn:microsoft.com/office/officeart/2011/layout/TabList"/>
    <dgm:cxn modelId="{C977F59E-1E66-4577-96C0-B3FEDB73AE11}" type="presParOf" srcId="{A14D5012-68BD-422B-B104-C8D82DA6E238}" destId="{319FD986-7EBD-44D0-8159-B091B65F2B32}" srcOrd="1" destOrd="0" presId="urn:microsoft.com/office/officeart/2011/layout/TabList"/>
    <dgm:cxn modelId="{7CD75D05-6ABC-4646-9061-B7043BA7DBF4}" type="presParOf" srcId="{A14D5012-68BD-422B-B104-C8D82DA6E238}" destId="{EA48E005-DDB6-4E88-A051-A8F7064B649B}" srcOrd="2" destOrd="0" presId="urn:microsoft.com/office/officeart/2011/layout/TabList"/>
    <dgm:cxn modelId="{ECB88C9D-4701-4421-9C59-BF23FC64F734}" type="presParOf" srcId="{824D09BB-51CB-4F89-8307-0C192D36ED4A}" destId="{66877D73-52BB-4F62-9B42-F2A3FD1B1AB1}" srcOrd="5" destOrd="0" presId="urn:microsoft.com/office/officeart/2011/layout/TabList"/>
    <dgm:cxn modelId="{BFE93E33-867E-45FA-808E-3D71F697AE09}" type="presParOf" srcId="{824D09BB-51CB-4F89-8307-0C192D36ED4A}" destId="{48358BD5-3D70-472D-8EC7-8DAFE426881C}" srcOrd="6" destOrd="0" presId="urn:microsoft.com/office/officeart/2011/layout/TabList"/>
    <dgm:cxn modelId="{CFD3B6AB-3D54-4A3F-8632-47D87EE39630}" type="presParOf" srcId="{48358BD5-3D70-472D-8EC7-8DAFE426881C}" destId="{6D99DD05-DC59-4EBE-B09B-2C38F1824A55}" srcOrd="0" destOrd="0" presId="urn:microsoft.com/office/officeart/2011/layout/TabList"/>
    <dgm:cxn modelId="{04B9DE10-AB1A-476A-BD6A-1E6DAC6A2132}" type="presParOf" srcId="{48358BD5-3D70-472D-8EC7-8DAFE426881C}" destId="{A63C46DF-8A69-4562-8477-DAC44F845FF9}" srcOrd="1" destOrd="0" presId="urn:microsoft.com/office/officeart/2011/layout/TabList"/>
    <dgm:cxn modelId="{C20C308D-68E1-40B4-912A-0BF967D80D65}" type="presParOf" srcId="{48358BD5-3D70-472D-8EC7-8DAFE426881C}" destId="{3068E190-9777-4D0C-B877-14BBFC2E879C}" srcOrd="2" destOrd="0" presId="urn:microsoft.com/office/officeart/2011/layout/TabList"/>
    <dgm:cxn modelId="{CB5D9705-3489-40E6-AF1A-109C19534EE3}" type="presParOf" srcId="{824D09BB-51CB-4F89-8307-0C192D36ED4A}" destId="{D45830B7-1BDC-44E3-A74C-38BDC25D4FB1}" srcOrd="7" destOrd="0" presId="urn:microsoft.com/office/officeart/2011/layout/TabList"/>
    <dgm:cxn modelId="{0CC486E9-7D11-49B8-9A21-5C45BB348CB0}" type="presParOf" srcId="{824D09BB-51CB-4F89-8307-0C192D36ED4A}" destId="{BA7959E9-D59A-4DD7-B3B8-A72FF73E3A24}" srcOrd="8" destOrd="0" presId="urn:microsoft.com/office/officeart/2011/layout/TabList"/>
    <dgm:cxn modelId="{D4EC4630-E262-4305-90F2-3013537C46A2}" type="presParOf" srcId="{BA7959E9-D59A-4DD7-B3B8-A72FF73E3A24}" destId="{E5D5DD0C-EBF6-473C-B96A-8741C0388428}" srcOrd="0" destOrd="0" presId="urn:microsoft.com/office/officeart/2011/layout/TabList"/>
    <dgm:cxn modelId="{104CD2D1-E015-48FA-B6B6-BEA91D13D1AD}" type="presParOf" srcId="{BA7959E9-D59A-4DD7-B3B8-A72FF73E3A24}" destId="{BA3EFA3C-0F35-48FB-A280-2E3295D1F464}" srcOrd="1" destOrd="0" presId="urn:microsoft.com/office/officeart/2011/layout/TabList"/>
    <dgm:cxn modelId="{24E4B543-79A2-4C79-9422-57E209626975}" type="presParOf" srcId="{BA7959E9-D59A-4DD7-B3B8-A72FF73E3A24}" destId="{8E7A9956-2C6C-448B-BCCB-9183D6DC5412}" srcOrd="2" destOrd="0" presId="urn:microsoft.com/office/officeart/2011/layout/TabList"/>
    <dgm:cxn modelId="{0E94C142-D661-4357-9414-666F9EDF9B6F}" type="presParOf" srcId="{824D09BB-51CB-4F89-8307-0C192D36ED4A}" destId="{1688C1D5-7C8A-46FC-9FAC-376ED134638C}" srcOrd="9" destOrd="0" presId="urn:microsoft.com/office/officeart/2011/layout/TabList"/>
    <dgm:cxn modelId="{F9823B11-BE16-4B3B-8647-E4239C2F6036}" type="presParOf" srcId="{824D09BB-51CB-4F89-8307-0C192D36ED4A}" destId="{201B1056-DF88-47DF-8761-85B4CCF2C9AC}" srcOrd="10" destOrd="0" presId="urn:microsoft.com/office/officeart/2011/layout/TabList"/>
    <dgm:cxn modelId="{422B6FA8-F80D-42EF-B2B2-6BDE30B5A401}" type="presParOf" srcId="{201B1056-DF88-47DF-8761-85B4CCF2C9AC}" destId="{4C3F8BC8-07BD-4EFF-98F3-BF378C46F3E9}" srcOrd="0" destOrd="0" presId="urn:microsoft.com/office/officeart/2011/layout/TabList"/>
    <dgm:cxn modelId="{48AA8945-C7F1-4917-BDB3-5A3117CF5B54}" type="presParOf" srcId="{201B1056-DF88-47DF-8761-85B4CCF2C9AC}" destId="{6C89D408-423E-41AE-A524-DA0BFC70EE8A}" srcOrd="1" destOrd="0" presId="urn:microsoft.com/office/officeart/2011/layout/TabList"/>
    <dgm:cxn modelId="{E857355A-6648-4FB8-8EE9-19857A8A5D8C}" type="presParOf" srcId="{201B1056-DF88-47DF-8761-85B4CCF2C9AC}" destId="{EAA2D69D-A827-4033-AB68-240C394E48A7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7CD17F-E4C3-4D98-BAA8-00AB581E5005}" type="doc">
      <dgm:prSet loTypeId="urn:microsoft.com/office/officeart/2005/8/layout/l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58F725-EF8C-46F1-BA80-FD9E7A38490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CPI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7E5EBC5-29B8-4C6B-8CBC-EAD0A7300136}" type="parTrans" cxnId="{C033239E-FFFA-4CE6-AB8E-75ADAE50178E}">
      <dgm:prSet/>
      <dgm:spPr/>
      <dgm:t>
        <a:bodyPr/>
        <a:lstStyle/>
        <a:p>
          <a:endParaRPr lang="en-US"/>
        </a:p>
      </dgm:t>
    </dgm:pt>
    <dgm:pt modelId="{C792A505-3977-4DEE-9C2F-E1FC863B5F53}" type="sibTrans" cxnId="{C033239E-FFFA-4CE6-AB8E-75ADAE50178E}">
      <dgm:prSet/>
      <dgm:spPr/>
      <dgm:t>
        <a:bodyPr/>
        <a:lstStyle/>
        <a:p>
          <a:endParaRPr lang="en-US"/>
        </a:p>
      </dgm:t>
    </dgm:pt>
    <dgm:pt modelId="{A2B0E196-A8A1-43A1-9B22-4D328922FB6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B572860-8235-48C8-B66A-424D163DC34C}" type="parTrans" cxnId="{C761A413-6FB1-4FC5-A0B6-A4C1B559BF1B}">
      <dgm:prSet/>
      <dgm:spPr/>
      <dgm:t>
        <a:bodyPr/>
        <a:lstStyle/>
        <a:p>
          <a:endParaRPr lang="en-US"/>
        </a:p>
      </dgm:t>
    </dgm:pt>
    <dgm:pt modelId="{D3FB0D28-469A-480E-8E7A-63481FE09888}" type="sibTrans" cxnId="{C761A413-6FB1-4FC5-A0B6-A4C1B559BF1B}">
      <dgm:prSet/>
      <dgm:spPr/>
      <dgm:t>
        <a:bodyPr/>
        <a:lstStyle/>
        <a:p>
          <a:endParaRPr lang="en-US"/>
        </a:p>
      </dgm:t>
    </dgm:pt>
    <dgm:pt modelId="{3CE4C9EA-0416-4ACB-AB47-8D762777130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5A59302-C206-47D6-8D48-0BF71850DB61}" type="parTrans" cxnId="{B928B3D4-C63F-4A2F-811B-BD2483BFD0E4}">
      <dgm:prSet/>
      <dgm:spPr/>
      <dgm:t>
        <a:bodyPr/>
        <a:lstStyle/>
        <a:p>
          <a:endParaRPr lang="en-US"/>
        </a:p>
      </dgm:t>
    </dgm:pt>
    <dgm:pt modelId="{5A1995D3-F70A-4C4A-9DAB-429E6A1D619E}" type="sibTrans" cxnId="{B928B3D4-C63F-4A2F-811B-BD2483BFD0E4}">
      <dgm:prSet/>
      <dgm:spPr/>
      <dgm:t>
        <a:bodyPr/>
        <a:lstStyle/>
        <a:p>
          <a:endParaRPr lang="en-US"/>
        </a:p>
      </dgm:t>
    </dgm:pt>
    <dgm:pt modelId="{E40ACFE8-1B5B-4EEF-9B76-A82F960E4A5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ITEMS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6EA4F0A-8997-4C77-A2B6-F6CE679ECDBE}" type="parTrans" cxnId="{B519FE45-7C90-4BBA-B364-A2C27F6A8E28}">
      <dgm:prSet/>
      <dgm:spPr/>
      <dgm:t>
        <a:bodyPr/>
        <a:lstStyle/>
        <a:p>
          <a:endParaRPr lang="en-US"/>
        </a:p>
      </dgm:t>
    </dgm:pt>
    <dgm:pt modelId="{F1A2E225-5F3C-4CE7-ABBA-FC4D04F251A3}" type="sibTrans" cxnId="{B519FE45-7C90-4BBA-B364-A2C27F6A8E28}">
      <dgm:prSet/>
      <dgm:spPr/>
      <dgm:t>
        <a:bodyPr/>
        <a:lstStyle/>
        <a:p>
          <a:endParaRPr lang="en-US"/>
        </a:p>
      </dgm:t>
    </dgm:pt>
    <dgm:pt modelId="{23F59B8A-B735-49E7-9227-270839139EC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448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D3DF881-BCA7-47F3-BBA3-AE6C8674D463}" type="parTrans" cxnId="{BD6425FE-4C12-4FF0-A42E-B3BF6C7E653B}">
      <dgm:prSet/>
      <dgm:spPr/>
      <dgm:t>
        <a:bodyPr/>
        <a:lstStyle/>
        <a:p>
          <a:endParaRPr lang="en-US"/>
        </a:p>
      </dgm:t>
    </dgm:pt>
    <dgm:pt modelId="{55F53BDD-C978-47E9-B1A6-B5B6CE64C6CA}" type="sibTrans" cxnId="{BD6425FE-4C12-4FF0-A42E-B3BF6C7E653B}">
      <dgm:prSet/>
      <dgm:spPr/>
      <dgm:t>
        <a:bodyPr/>
        <a:lstStyle/>
        <a:p>
          <a:endParaRPr lang="en-US"/>
        </a:p>
      </dgm:t>
    </dgm:pt>
    <dgm:pt modelId="{F49D2904-C66E-496E-825C-490B0F506D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460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23D8E3-530B-4FD1-91C6-1831A7A72954}" type="parTrans" cxnId="{0E6A17AA-4BA1-4603-98F2-257FEF77480C}">
      <dgm:prSet/>
      <dgm:spPr/>
      <dgm:t>
        <a:bodyPr/>
        <a:lstStyle/>
        <a:p>
          <a:endParaRPr lang="en-US"/>
        </a:p>
      </dgm:t>
    </dgm:pt>
    <dgm:pt modelId="{F8723522-27AC-435E-BBEA-DC57E8ADA5E9}" type="sibTrans" cxnId="{0E6A17AA-4BA1-4603-98F2-257FEF77480C}">
      <dgm:prSet/>
      <dgm:spPr/>
      <dgm:t>
        <a:bodyPr/>
        <a:lstStyle/>
        <a:p>
          <a:endParaRPr lang="en-US"/>
        </a:p>
      </dgm:t>
    </dgm:pt>
    <dgm:pt modelId="{267B032B-9116-459B-A80E-A4EC098F8B5D}" type="pres">
      <dgm:prSet presAssocID="{067CD17F-E4C3-4D98-BAA8-00AB581E500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FD4933-0759-4E6E-9C9A-A227ACF0DF50}" type="pres">
      <dgm:prSet presAssocID="{DF58F725-EF8C-46F1-BA80-FD9E7A384902}" presName="compNode" presStyleCnt="0"/>
      <dgm:spPr/>
    </dgm:pt>
    <dgm:pt modelId="{5C59A9B9-427B-4BEB-A4E7-540457E1058A}" type="pres">
      <dgm:prSet presAssocID="{DF58F725-EF8C-46F1-BA80-FD9E7A384902}" presName="aNode" presStyleLbl="bgShp" presStyleIdx="0" presStyleCnt="2"/>
      <dgm:spPr/>
      <dgm:t>
        <a:bodyPr/>
        <a:lstStyle/>
        <a:p>
          <a:endParaRPr lang="en-US"/>
        </a:p>
      </dgm:t>
    </dgm:pt>
    <dgm:pt modelId="{129AC0A7-15E2-4CF3-90E1-47EB19219F66}" type="pres">
      <dgm:prSet presAssocID="{DF58F725-EF8C-46F1-BA80-FD9E7A384902}" presName="textNode" presStyleLbl="bgShp" presStyleIdx="0" presStyleCnt="2"/>
      <dgm:spPr/>
      <dgm:t>
        <a:bodyPr/>
        <a:lstStyle/>
        <a:p>
          <a:endParaRPr lang="en-US"/>
        </a:p>
      </dgm:t>
    </dgm:pt>
    <dgm:pt modelId="{80DBCA9B-C3A3-4E73-8B9F-9611B078F405}" type="pres">
      <dgm:prSet presAssocID="{DF58F725-EF8C-46F1-BA80-FD9E7A384902}" presName="compChildNode" presStyleCnt="0"/>
      <dgm:spPr/>
    </dgm:pt>
    <dgm:pt modelId="{1D8017E7-A38A-4F07-9C93-E2F92B73E225}" type="pres">
      <dgm:prSet presAssocID="{DF58F725-EF8C-46F1-BA80-FD9E7A384902}" presName="theInnerList" presStyleCnt="0"/>
      <dgm:spPr/>
    </dgm:pt>
    <dgm:pt modelId="{871B0ECF-6358-40E5-8872-D2643F105A94}" type="pres">
      <dgm:prSet presAssocID="{A2B0E196-A8A1-43A1-9B22-4D328922FB62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6A81D4-ACB5-42FB-A186-F468AF1A3DA5}" type="pres">
      <dgm:prSet presAssocID="{A2B0E196-A8A1-43A1-9B22-4D328922FB62}" presName="aSpace2" presStyleCnt="0"/>
      <dgm:spPr/>
    </dgm:pt>
    <dgm:pt modelId="{46A4C7CE-16A8-48B8-BD15-6EB2599EFE18}" type="pres">
      <dgm:prSet presAssocID="{3CE4C9EA-0416-4ACB-AB47-8D762777130E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1AB29-FBE8-46AC-AE24-8CC600A6F82B}" type="pres">
      <dgm:prSet presAssocID="{DF58F725-EF8C-46F1-BA80-FD9E7A384902}" presName="aSpace" presStyleCnt="0"/>
      <dgm:spPr/>
    </dgm:pt>
    <dgm:pt modelId="{E80CA0C4-12EC-4376-A8AF-806E03513F62}" type="pres">
      <dgm:prSet presAssocID="{E40ACFE8-1B5B-4EEF-9B76-A82F960E4A56}" presName="compNode" presStyleCnt="0"/>
      <dgm:spPr/>
    </dgm:pt>
    <dgm:pt modelId="{03691612-1B3E-4759-9A3C-D2AA57D1B71A}" type="pres">
      <dgm:prSet presAssocID="{E40ACFE8-1B5B-4EEF-9B76-A82F960E4A56}" presName="aNode" presStyleLbl="bgShp" presStyleIdx="1" presStyleCnt="2"/>
      <dgm:spPr/>
      <dgm:t>
        <a:bodyPr/>
        <a:lstStyle/>
        <a:p>
          <a:endParaRPr lang="en-US"/>
        </a:p>
      </dgm:t>
    </dgm:pt>
    <dgm:pt modelId="{4275649A-E40D-4895-8905-41AED0E1AFF6}" type="pres">
      <dgm:prSet presAssocID="{E40ACFE8-1B5B-4EEF-9B76-A82F960E4A56}" presName="textNode" presStyleLbl="bgShp" presStyleIdx="1" presStyleCnt="2"/>
      <dgm:spPr/>
      <dgm:t>
        <a:bodyPr/>
        <a:lstStyle/>
        <a:p>
          <a:endParaRPr lang="en-US"/>
        </a:p>
      </dgm:t>
    </dgm:pt>
    <dgm:pt modelId="{0BE4137E-E5AC-4B6C-8616-BEF262E0510B}" type="pres">
      <dgm:prSet presAssocID="{E40ACFE8-1B5B-4EEF-9B76-A82F960E4A56}" presName="compChildNode" presStyleCnt="0"/>
      <dgm:spPr/>
    </dgm:pt>
    <dgm:pt modelId="{17C814EC-21A1-45FF-82E4-DF3AA9A6E7B2}" type="pres">
      <dgm:prSet presAssocID="{E40ACFE8-1B5B-4EEF-9B76-A82F960E4A56}" presName="theInnerList" presStyleCnt="0"/>
      <dgm:spPr/>
    </dgm:pt>
    <dgm:pt modelId="{F561DEB9-E487-4E2E-B52E-80EDBE314B6E}" type="pres">
      <dgm:prSet presAssocID="{23F59B8A-B735-49E7-9227-270839139EC3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833D3-45B9-4417-8AD6-59F370C0301A}" type="pres">
      <dgm:prSet presAssocID="{23F59B8A-B735-49E7-9227-270839139EC3}" presName="aSpace2" presStyleCnt="0"/>
      <dgm:spPr/>
    </dgm:pt>
    <dgm:pt modelId="{4DB0A9B3-908F-428E-99D5-99B52399B319}" type="pres">
      <dgm:prSet presAssocID="{F49D2904-C66E-496E-825C-490B0F506DD0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0C0CA8-EB6E-4A98-8979-97D186773784}" type="presOf" srcId="{E40ACFE8-1B5B-4EEF-9B76-A82F960E4A56}" destId="{03691612-1B3E-4759-9A3C-D2AA57D1B71A}" srcOrd="0" destOrd="0" presId="urn:microsoft.com/office/officeart/2005/8/layout/lProcess2"/>
    <dgm:cxn modelId="{C033239E-FFFA-4CE6-AB8E-75ADAE50178E}" srcId="{067CD17F-E4C3-4D98-BAA8-00AB581E5005}" destId="{DF58F725-EF8C-46F1-BA80-FD9E7A384902}" srcOrd="0" destOrd="0" parTransId="{E7E5EBC5-29B8-4C6B-8CBC-EAD0A7300136}" sibTransId="{C792A505-3977-4DEE-9C2F-E1FC863B5F53}"/>
    <dgm:cxn modelId="{7874146E-511F-419F-B96B-F7EED4C30D3E}" type="presOf" srcId="{F49D2904-C66E-496E-825C-490B0F506DD0}" destId="{4DB0A9B3-908F-428E-99D5-99B52399B319}" srcOrd="0" destOrd="0" presId="urn:microsoft.com/office/officeart/2005/8/layout/lProcess2"/>
    <dgm:cxn modelId="{0E6A17AA-4BA1-4603-98F2-257FEF77480C}" srcId="{E40ACFE8-1B5B-4EEF-9B76-A82F960E4A56}" destId="{F49D2904-C66E-496E-825C-490B0F506DD0}" srcOrd="1" destOrd="0" parTransId="{8623D8E3-530B-4FD1-91C6-1831A7A72954}" sibTransId="{F8723522-27AC-435E-BBEA-DC57E8ADA5E9}"/>
    <dgm:cxn modelId="{B23505C8-544D-4598-A3FC-5DE88A5BCB30}" type="presOf" srcId="{DF58F725-EF8C-46F1-BA80-FD9E7A384902}" destId="{129AC0A7-15E2-4CF3-90E1-47EB19219F66}" srcOrd="1" destOrd="0" presId="urn:microsoft.com/office/officeart/2005/8/layout/lProcess2"/>
    <dgm:cxn modelId="{2C057EFC-F0B6-4610-A96B-E26CDF47A790}" type="presOf" srcId="{A2B0E196-A8A1-43A1-9B22-4D328922FB62}" destId="{871B0ECF-6358-40E5-8872-D2643F105A94}" srcOrd="0" destOrd="0" presId="urn:microsoft.com/office/officeart/2005/8/layout/lProcess2"/>
    <dgm:cxn modelId="{8319436B-BF96-4944-9351-75EEEC3FD88D}" type="presOf" srcId="{E40ACFE8-1B5B-4EEF-9B76-A82F960E4A56}" destId="{4275649A-E40D-4895-8905-41AED0E1AFF6}" srcOrd="1" destOrd="0" presId="urn:microsoft.com/office/officeart/2005/8/layout/lProcess2"/>
    <dgm:cxn modelId="{BD6425FE-4C12-4FF0-A42E-B3BF6C7E653B}" srcId="{E40ACFE8-1B5B-4EEF-9B76-A82F960E4A56}" destId="{23F59B8A-B735-49E7-9227-270839139EC3}" srcOrd="0" destOrd="0" parTransId="{7D3DF881-BCA7-47F3-BBA3-AE6C8674D463}" sibTransId="{55F53BDD-C978-47E9-B1A6-B5B6CE64C6CA}"/>
    <dgm:cxn modelId="{A9186995-F7D7-4810-A8B6-7FF679ED6B1B}" type="presOf" srcId="{23F59B8A-B735-49E7-9227-270839139EC3}" destId="{F561DEB9-E487-4E2E-B52E-80EDBE314B6E}" srcOrd="0" destOrd="0" presId="urn:microsoft.com/office/officeart/2005/8/layout/lProcess2"/>
    <dgm:cxn modelId="{A5E8BA34-B5B5-4F03-A1C1-9F16426F93E0}" type="presOf" srcId="{3CE4C9EA-0416-4ACB-AB47-8D762777130E}" destId="{46A4C7CE-16A8-48B8-BD15-6EB2599EFE18}" srcOrd="0" destOrd="0" presId="urn:microsoft.com/office/officeart/2005/8/layout/lProcess2"/>
    <dgm:cxn modelId="{B519FE45-7C90-4BBA-B364-A2C27F6A8E28}" srcId="{067CD17F-E4C3-4D98-BAA8-00AB581E5005}" destId="{E40ACFE8-1B5B-4EEF-9B76-A82F960E4A56}" srcOrd="1" destOrd="0" parTransId="{A6EA4F0A-8997-4C77-A2B6-F6CE679ECDBE}" sibTransId="{F1A2E225-5F3C-4CE7-ABBA-FC4D04F251A3}"/>
    <dgm:cxn modelId="{870642BD-F4A4-4C39-A993-A19E9A884FFA}" type="presOf" srcId="{DF58F725-EF8C-46F1-BA80-FD9E7A384902}" destId="{5C59A9B9-427B-4BEB-A4E7-540457E1058A}" srcOrd="0" destOrd="0" presId="urn:microsoft.com/office/officeart/2005/8/layout/lProcess2"/>
    <dgm:cxn modelId="{39C0DFA9-DCE4-4C3F-B839-A83380E25E53}" type="presOf" srcId="{067CD17F-E4C3-4D98-BAA8-00AB581E5005}" destId="{267B032B-9116-459B-A80E-A4EC098F8B5D}" srcOrd="0" destOrd="0" presId="urn:microsoft.com/office/officeart/2005/8/layout/lProcess2"/>
    <dgm:cxn modelId="{C761A413-6FB1-4FC5-A0B6-A4C1B559BF1B}" srcId="{DF58F725-EF8C-46F1-BA80-FD9E7A384902}" destId="{A2B0E196-A8A1-43A1-9B22-4D328922FB62}" srcOrd="0" destOrd="0" parTransId="{FB572860-8235-48C8-B66A-424D163DC34C}" sibTransId="{D3FB0D28-469A-480E-8E7A-63481FE09888}"/>
    <dgm:cxn modelId="{B928B3D4-C63F-4A2F-811B-BD2483BFD0E4}" srcId="{DF58F725-EF8C-46F1-BA80-FD9E7A384902}" destId="{3CE4C9EA-0416-4ACB-AB47-8D762777130E}" srcOrd="1" destOrd="0" parTransId="{25A59302-C206-47D6-8D48-0BF71850DB61}" sibTransId="{5A1995D3-F70A-4C4A-9DAB-429E6A1D619E}"/>
    <dgm:cxn modelId="{ECF02EB2-9CC1-41C6-A680-27FD6D5F59AE}" type="presParOf" srcId="{267B032B-9116-459B-A80E-A4EC098F8B5D}" destId="{CFFD4933-0759-4E6E-9C9A-A227ACF0DF50}" srcOrd="0" destOrd="0" presId="urn:microsoft.com/office/officeart/2005/8/layout/lProcess2"/>
    <dgm:cxn modelId="{1EC436FC-4476-4CF4-A23F-35D19F29E910}" type="presParOf" srcId="{CFFD4933-0759-4E6E-9C9A-A227ACF0DF50}" destId="{5C59A9B9-427B-4BEB-A4E7-540457E1058A}" srcOrd="0" destOrd="0" presId="urn:microsoft.com/office/officeart/2005/8/layout/lProcess2"/>
    <dgm:cxn modelId="{DE38DD39-00A7-4F9E-B116-2F4983FAC657}" type="presParOf" srcId="{CFFD4933-0759-4E6E-9C9A-A227ACF0DF50}" destId="{129AC0A7-15E2-4CF3-90E1-47EB19219F66}" srcOrd="1" destOrd="0" presId="urn:microsoft.com/office/officeart/2005/8/layout/lProcess2"/>
    <dgm:cxn modelId="{5C95751C-FEC6-4DBF-96B5-A10E7CC6186F}" type="presParOf" srcId="{CFFD4933-0759-4E6E-9C9A-A227ACF0DF50}" destId="{80DBCA9B-C3A3-4E73-8B9F-9611B078F405}" srcOrd="2" destOrd="0" presId="urn:microsoft.com/office/officeart/2005/8/layout/lProcess2"/>
    <dgm:cxn modelId="{3CC15993-EC0C-4D13-B208-994B83C83CC1}" type="presParOf" srcId="{80DBCA9B-C3A3-4E73-8B9F-9611B078F405}" destId="{1D8017E7-A38A-4F07-9C93-E2F92B73E225}" srcOrd="0" destOrd="0" presId="urn:microsoft.com/office/officeart/2005/8/layout/lProcess2"/>
    <dgm:cxn modelId="{81D386EC-9959-4492-8B1C-3241E4B81B66}" type="presParOf" srcId="{1D8017E7-A38A-4F07-9C93-E2F92B73E225}" destId="{871B0ECF-6358-40E5-8872-D2643F105A94}" srcOrd="0" destOrd="0" presId="urn:microsoft.com/office/officeart/2005/8/layout/lProcess2"/>
    <dgm:cxn modelId="{3898A216-057F-4E4B-B6AC-9B69A950959E}" type="presParOf" srcId="{1D8017E7-A38A-4F07-9C93-E2F92B73E225}" destId="{066A81D4-ACB5-42FB-A186-F468AF1A3DA5}" srcOrd="1" destOrd="0" presId="urn:microsoft.com/office/officeart/2005/8/layout/lProcess2"/>
    <dgm:cxn modelId="{43038ED7-A3F7-4F24-A905-32831FDC6410}" type="presParOf" srcId="{1D8017E7-A38A-4F07-9C93-E2F92B73E225}" destId="{46A4C7CE-16A8-48B8-BD15-6EB2599EFE18}" srcOrd="2" destOrd="0" presId="urn:microsoft.com/office/officeart/2005/8/layout/lProcess2"/>
    <dgm:cxn modelId="{9F66854A-485B-465C-B584-57F8419D9C8A}" type="presParOf" srcId="{267B032B-9116-459B-A80E-A4EC098F8B5D}" destId="{3041AB29-FBE8-46AC-AE24-8CC600A6F82B}" srcOrd="1" destOrd="0" presId="urn:microsoft.com/office/officeart/2005/8/layout/lProcess2"/>
    <dgm:cxn modelId="{DD4921B7-DC31-48D8-95C7-B7AE5FAD6990}" type="presParOf" srcId="{267B032B-9116-459B-A80E-A4EC098F8B5D}" destId="{E80CA0C4-12EC-4376-A8AF-806E03513F62}" srcOrd="2" destOrd="0" presId="urn:microsoft.com/office/officeart/2005/8/layout/lProcess2"/>
    <dgm:cxn modelId="{93DF64BC-A154-4CA3-A088-9F221C8D082E}" type="presParOf" srcId="{E80CA0C4-12EC-4376-A8AF-806E03513F62}" destId="{03691612-1B3E-4759-9A3C-D2AA57D1B71A}" srcOrd="0" destOrd="0" presId="urn:microsoft.com/office/officeart/2005/8/layout/lProcess2"/>
    <dgm:cxn modelId="{E0772E4A-36CA-4688-8B31-0BA921AF0FDC}" type="presParOf" srcId="{E80CA0C4-12EC-4376-A8AF-806E03513F62}" destId="{4275649A-E40D-4895-8905-41AED0E1AFF6}" srcOrd="1" destOrd="0" presId="urn:microsoft.com/office/officeart/2005/8/layout/lProcess2"/>
    <dgm:cxn modelId="{F4086D4B-CEBB-4133-99CD-1FE6AFE1AC86}" type="presParOf" srcId="{E80CA0C4-12EC-4376-A8AF-806E03513F62}" destId="{0BE4137E-E5AC-4B6C-8616-BEF262E0510B}" srcOrd="2" destOrd="0" presId="urn:microsoft.com/office/officeart/2005/8/layout/lProcess2"/>
    <dgm:cxn modelId="{FF7B1D57-FF34-4DBC-968E-0BFEFCFBD668}" type="presParOf" srcId="{0BE4137E-E5AC-4B6C-8616-BEF262E0510B}" destId="{17C814EC-21A1-45FF-82E4-DF3AA9A6E7B2}" srcOrd="0" destOrd="0" presId="urn:microsoft.com/office/officeart/2005/8/layout/lProcess2"/>
    <dgm:cxn modelId="{96077C88-54C5-43EB-B6DE-FC7B8FEA0F15}" type="presParOf" srcId="{17C814EC-21A1-45FF-82E4-DF3AA9A6E7B2}" destId="{F561DEB9-E487-4E2E-B52E-80EDBE314B6E}" srcOrd="0" destOrd="0" presId="urn:microsoft.com/office/officeart/2005/8/layout/lProcess2"/>
    <dgm:cxn modelId="{B51EF0A9-CF4F-4587-9C32-327DA0D230ED}" type="presParOf" srcId="{17C814EC-21A1-45FF-82E4-DF3AA9A6E7B2}" destId="{C24833D3-45B9-4417-8AD6-59F370C0301A}" srcOrd="1" destOrd="0" presId="urn:microsoft.com/office/officeart/2005/8/layout/lProcess2"/>
    <dgm:cxn modelId="{A84FB9DC-8D02-4E85-932D-19555EC79111}" type="presParOf" srcId="{17C814EC-21A1-45FF-82E4-DF3AA9A6E7B2}" destId="{4DB0A9B3-908F-428E-99D5-99B52399B31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10F5B8-FFDB-4535-9C9F-5D68873C9D50}" type="doc">
      <dgm:prSet loTypeId="urn:microsoft.com/office/officeart/2011/layout/Tab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EF209D-5453-491C-A1CE-C17B4A280371}">
      <dgm:prSet phldrT="[Text]"/>
      <dgm:spPr>
        <a:solidFill>
          <a:schemeClr val="tx1"/>
        </a:solidFill>
      </dgm:spPr>
      <dgm:t>
        <a:bodyPr anchor="ctr"/>
        <a:lstStyle/>
        <a:p>
          <a:r>
            <a:rPr lang="en-US" dirty="0" smtClean="0">
              <a:solidFill>
                <a:schemeClr val="bg1"/>
              </a:solidFill>
            </a:rPr>
            <a:t>Entire</a:t>
          </a:r>
          <a:endParaRPr lang="en-US" dirty="0">
            <a:solidFill>
              <a:schemeClr val="bg1"/>
            </a:solidFill>
          </a:endParaRPr>
        </a:p>
      </dgm:t>
    </dgm:pt>
    <dgm:pt modelId="{96BCC81E-4598-4BF6-9B26-CE08486DC2FB}" type="parTrans" cxnId="{CB6C10C1-350B-447E-8B05-2B7B46355CC7}">
      <dgm:prSet/>
      <dgm:spPr/>
      <dgm:t>
        <a:bodyPr/>
        <a:lstStyle/>
        <a:p>
          <a:endParaRPr lang="en-US"/>
        </a:p>
      </dgm:t>
    </dgm:pt>
    <dgm:pt modelId="{578C0878-021B-4E3A-95B0-21614D0B26E2}" type="sibTrans" cxnId="{CB6C10C1-350B-447E-8B05-2B7B46355CC7}">
      <dgm:prSet/>
      <dgm:spPr/>
      <dgm:t>
        <a:bodyPr/>
        <a:lstStyle/>
        <a:p>
          <a:endParaRPr lang="en-US"/>
        </a:p>
      </dgm:t>
    </dgm:pt>
    <dgm:pt modelId="{D4BB433D-345A-477A-831C-1C0350294CC8}">
      <dgm:prSet phldrT="[Text]"/>
      <dgm:spPr>
        <a:solidFill>
          <a:srgbClr val="FFFF00"/>
        </a:solidFill>
      </dgm:spPr>
      <dgm:t>
        <a:bodyPr anchor="ctr"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Minus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5B309821-25CA-4087-9CC2-094FDA8B4CA0}" type="parTrans" cxnId="{6FB58778-3F24-41D5-807C-42E3F364BE6B}">
      <dgm:prSet/>
      <dgm:spPr/>
      <dgm:t>
        <a:bodyPr/>
        <a:lstStyle/>
        <a:p>
          <a:endParaRPr lang="en-US"/>
        </a:p>
      </dgm:t>
    </dgm:pt>
    <dgm:pt modelId="{D182ABAC-FC5C-431F-836D-7190202BC3FF}" type="sibTrans" cxnId="{6FB58778-3F24-41D5-807C-42E3F364BE6B}">
      <dgm:prSet/>
      <dgm:spPr/>
      <dgm:t>
        <a:bodyPr/>
        <a:lstStyle/>
        <a:p>
          <a:endParaRPr lang="en-US"/>
        </a:p>
      </dgm:t>
    </dgm:pt>
    <dgm:pt modelId="{BB882FED-1AA7-41E3-BC65-3430A18DD909}">
      <dgm:prSet phldrT="[Text]" custT="1"/>
      <dgm:spPr>
        <a:solidFill>
          <a:srgbClr val="FFFF00"/>
        </a:solidFill>
      </dgm:spPr>
      <dgm:t>
        <a:bodyPr anchor="ctr"/>
        <a:lstStyle/>
        <a:p>
          <a:r>
            <a:rPr lang="en-US" sz="2400" dirty="0" smtClean="0">
              <a:solidFill>
                <a:schemeClr val="tx1">
                  <a:lumMod val="85000"/>
                  <a:lumOff val="15000"/>
                </a:schemeClr>
              </a:solidFill>
            </a:rPr>
            <a:t>Food &amp; Fuel</a:t>
          </a:r>
          <a:endParaRPr lang="en-US" sz="24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B45F0F7-47DB-49EF-8F39-AF4F0AC5A86C}" type="parTrans" cxnId="{2847D74C-C0C7-4A41-9BBE-DE275420B7BE}">
      <dgm:prSet/>
      <dgm:spPr/>
      <dgm:t>
        <a:bodyPr/>
        <a:lstStyle/>
        <a:p>
          <a:endParaRPr lang="en-US"/>
        </a:p>
      </dgm:t>
    </dgm:pt>
    <dgm:pt modelId="{2205EBAD-62EA-488E-9A67-92DC58399CA6}" type="sibTrans" cxnId="{2847D74C-C0C7-4A41-9BBE-DE275420B7BE}">
      <dgm:prSet/>
      <dgm:spPr/>
      <dgm:t>
        <a:bodyPr/>
        <a:lstStyle/>
        <a:p>
          <a:endParaRPr lang="en-US"/>
        </a:p>
      </dgm:t>
    </dgm:pt>
    <dgm:pt modelId="{38D40012-8539-4083-9D08-A564D7546023}">
      <dgm:prSet phldrT="[Text]"/>
      <dgm:spPr>
        <a:solidFill>
          <a:schemeClr val="tx1"/>
        </a:solidFill>
      </dgm:spPr>
      <dgm:t>
        <a:bodyPr anchor="ctr"/>
        <a:lstStyle/>
        <a:p>
          <a:r>
            <a:rPr lang="en-US" dirty="0" smtClean="0">
              <a:solidFill>
                <a:schemeClr val="bg1"/>
              </a:solidFill>
            </a:rPr>
            <a:t>Remainder</a:t>
          </a:r>
          <a:endParaRPr lang="en-US" dirty="0">
            <a:solidFill>
              <a:schemeClr val="bg1"/>
            </a:solidFill>
          </a:endParaRPr>
        </a:p>
      </dgm:t>
    </dgm:pt>
    <dgm:pt modelId="{06263D43-063E-4F83-A8ED-9CDBF212259E}" type="parTrans" cxnId="{8BEB3737-30C4-4A65-80C5-EEF046AB22F1}">
      <dgm:prSet/>
      <dgm:spPr/>
      <dgm:t>
        <a:bodyPr/>
        <a:lstStyle/>
        <a:p>
          <a:endParaRPr lang="en-US"/>
        </a:p>
      </dgm:t>
    </dgm:pt>
    <dgm:pt modelId="{91B3E4C8-BEFA-4C16-85DD-270BB2B506F5}" type="sibTrans" cxnId="{8BEB3737-30C4-4A65-80C5-EEF046AB22F1}">
      <dgm:prSet/>
      <dgm:spPr/>
      <dgm:t>
        <a:bodyPr/>
        <a:lstStyle/>
        <a:p>
          <a:endParaRPr lang="en-US"/>
        </a:p>
      </dgm:t>
    </dgm:pt>
    <dgm:pt modelId="{CB13DE28-CDC7-4BAF-B492-162645D2275F}">
      <dgm:prSet phldrT="[Text]" custT="1"/>
      <dgm:spPr>
        <a:solidFill>
          <a:schemeClr val="tx1"/>
        </a:solidFill>
      </dgm:spPr>
      <dgm:t>
        <a:bodyPr anchor="ctr"/>
        <a:lstStyle/>
        <a:p>
          <a:r>
            <a:rPr lang="en-US" sz="2400" dirty="0" smtClean="0">
              <a:solidFill>
                <a:schemeClr val="bg1"/>
              </a:solidFill>
            </a:rPr>
            <a:t>CORE Inflation (wt.42.9%)</a:t>
          </a:r>
          <a:endParaRPr lang="en-US" sz="2400" dirty="0">
            <a:solidFill>
              <a:schemeClr val="bg1"/>
            </a:solidFill>
          </a:endParaRPr>
        </a:p>
      </dgm:t>
    </dgm:pt>
    <dgm:pt modelId="{F0CEAFA1-FB08-471E-80C2-A54234F8D773}" type="parTrans" cxnId="{45979014-C250-43BF-8DFB-48B5F6D6232F}">
      <dgm:prSet/>
      <dgm:spPr/>
      <dgm:t>
        <a:bodyPr/>
        <a:lstStyle/>
        <a:p>
          <a:endParaRPr lang="en-US"/>
        </a:p>
      </dgm:t>
    </dgm:pt>
    <dgm:pt modelId="{96421B54-49B3-4275-BB9F-9248EE12F39D}" type="sibTrans" cxnId="{45979014-C250-43BF-8DFB-48B5F6D6232F}">
      <dgm:prSet/>
      <dgm:spPr/>
      <dgm:t>
        <a:bodyPr/>
        <a:lstStyle/>
        <a:p>
          <a:endParaRPr lang="en-US"/>
        </a:p>
      </dgm:t>
    </dgm:pt>
    <dgm:pt modelId="{C6F3DC05-5477-4BBB-A182-EA007DB6712B}">
      <dgm:prSet phldrT="[Text]" custT="1"/>
      <dgm:spPr>
        <a:solidFill>
          <a:schemeClr val="tx1"/>
        </a:solidFill>
      </dgm:spPr>
      <dgm:t>
        <a:bodyPr anchor="ctr"/>
        <a:lstStyle/>
        <a:p>
          <a:r>
            <a:rPr lang="en-US" sz="2400" dirty="0" smtClean="0">
              <a:solidFill>
                <a:schemeClr val="bg1"/>
              </a:solidFill>
            </a:rPr>
            <a:t>Headline inflation </a:t>
          </a:r>
          <a:endParaRPr lang="en-US" sz="2400" dirty="0">
            <a:solidFill>
              <a:schemeClr val="bg1"/>
            </a:solidFill>
          </a:endParaRPr>
        </a:p>
      </dgm:t>
    </dgm:pt>
    <dgm:pt modelId="{32EE6CD6-1905-4FC8-AF9B-C7416BCE1D05}" type="parTrans" cxnId="{5B418F17-EB39-4895-B4BD-921FB80E45E0}">
      <dgm:prSet/>
      <dgm:spPr/>
      <dgm:t>
        <a:bodyPr/>
        <a:lstStyle/>
        <a:p>
          <a:endParaRPr lang="en-US"/>
        </a:p>
      </dgm:t>
    </dgm:pt>
    <dgm:pt modelId="{26FF2F0E-6477-4C11-B673-532BC0B5512F}" type="sibTrans" cxnId="{5B418F17-EB39-4895-B4BD-921FB80E45E0}">
      <dgm:prSet/>
      <dgm:spPr/>
      <dgm:t>
        <a:bodyPr/>
        <a:lstStyle/>
        <a:p>
          <a:endParaRPr lang="en-US"/>
        </a:p>
      </dgm:t>
    </dgm:pt>
    <dgm:pt modelId="{C2ECB01C-41C2-480B-BDEA-4DA7A68F1CEC}" type="pres">
      <dgm:prSet presAssocID="{E410F5B8-FFDB-4535-9C9F-5D68873C9D5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9CC11E7-78A4-4F34-9CD1-5C34FBDA06C3}" type="pres">
      <dgm:prSet presAssocID="{EEEF209D-5453-491C-A1CE-C17B4A280371}" presName="composite" presStyleCnt="0"/>
      <dgm:spPr/>
    </dgm:pt>
    <dgm:pt modelId="{F842DEB0-E22B-4273-A07C-D96152DD1A7A}" type="pres">
      <dgm:prSet presAssocID="{EEEF209D-5453-491C-A1CE-C17B4A280371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0E481B-90D2-40D8-85AB-D7FA71137CD0}" type="pres">
      <dgm:prSet presAssocID="{EEEF209D-5453-491C-A1CE-C17B4A280371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872E8-421B-47FE-BAAC-ABA456A9AB9A}" type="pres">
      <dgm:prSet presAssocID="{EEEF209D-5453-491C-A1CE-C17B4A280371}" presName="Accent" presStyleLbl="parChTrans1D1" presStyleIdx="0" presStyleCnt="3"/>
      <dgm:spPr/>
    </dgm:pt>
    <dgm:pt modelId="{13A3E371-4A26-4ECE-85C0-115181C1E8AF}" type="pres">
      <dgm:prSet presAssocID="{578C0878-021B-4E3A-95B0-21614D0B26E2}" presName="sibTrans" presStyleCnt="0"/>
      <dgm:spPr/>
    </dgm:pt>
    <dgm:pt modelId="{68C06E53-BAF5-45B4-9F1B-6BF3A3D3EF66}" type="pres">
      <dgm:prSet presAssocID="{D4BB433D-345A-477A-831C-1C0350294CC8}" presName="composite" presStyleCnt="0"/>
      <dgm:spPr/>
    </dgm:pt>
    <dgm:pt modelId="{151F584C-50B2-46C5-8EFB-D4FE429D4E8D}" type="pres">
      <dgm:prSet presAssocID="{D4BB433D-345A-477A-831C-1C0350294CC8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BAE81F-4105-45F8-9554-513A2296160E}" type="pres">
      <dgm:prSet presAssocID="{D4BB433D-345A-477A-831C-1C0350294CC8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FF36F-4D4B-44DB-94FC-78187B5981F1}" type="pres">
      <dgm:prSet presAssocID="{D4BB433D-345A-477A-831C-1C0350294CC8}" presName="Accent" presStyleLbl="parChTrans1D1" presStyleIdx="1" presStyleCnt="3"/>
      <dgm:spPr/>
    </dgm:pt>
    <dgm:pt modelId="{04AC755A-5240-4E34-BFAC-F7A3917624B4}" type="pres">
      <dgm:prSet presAssocID="{D182ABAC-FC5C-431F-836D-7190202BC3FF}" presName="sibTrans" presStyleCnt="0"/>
      <dgm:spPr/>
    </dgm:pt>
    <dgm:pt modelId="{66DADAA1-F790-4898-BB72-EE23C18172E5}" type="pres">
      <dgm:prSet presAssocID="{38D40012-8539-4083-9D08-A564D7546023}" presName="composite" presStyleCnt="0"/>
      <dgm:spPr/>
    </dgm:pt>
    <dgm:pt modelId="{7932E17C-6E38-4DA5-9E16-CF56636A7B48}" type="pres">
      <dgm:prSet presAssocID="{38D40012-8539-4083-9D08-A564D7546023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13E17D-1D25-432D-9354-6C9A126B71F8}" type="pres">
      <dgm:prSet presAssocID="{38D40012-8539-4083-9D08-A564D7546023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0CB8C-0EBE-4475-AD23-665EE5C2928F}" type="pres">
      <dgm:prSet presAssocID="{38D40012-8539-4083-9D08-A564D7546023}" presName="Accent" presStyleLbl="parChTrans1D1" presStyleIdx="2" presStyleCnt="3"/>
      <dgm:spPr/>
    </dgm:pt>
  </dgm:ptLst>
  <dgm:cxnLst>
    <dgm:cxn modelId="{7015CA62-EAAA-4E6D-AD5D-5214EF8EBB8A}" type="presOf" srcId="{BB882FED-1AA7-41E3-BC65-3430A18DD909}" destId="{151F584C-50B2-46C5-8EFB-D4FE429D4E8D}" srcOrd="0" destOrd="0" presId="urn:microsoft.com/office/officeart/2011/layout/TabList"/>
    <dgm:cxn modelId="{5B418F17-EB39-4895-B4BD-921FB80E45E0}" srcId="{EEEF209D-5453-491C-A1CE-C17B4A280371}" destId="{C6F3DC05-5477-4BBB-A182-EA007DB6712B}" srcOrd="0" destOrd="0" parTransId="{32EE6CD6-1905-4FC8-AF9B-C7416BCE1D05}" sibTransId="{26FF2F0E-6477-4C11-B673-532BC0B5512F}"/>
    <dgm:cxn modelId="{CB6C10C1-350B-447E-8B05-2B7B46355CC7}" srcId="{E410F5B8-FFDB-4535-9C9F-5D68873C9D50}" destId="{EEEF209D-5453-491C-A1CE-C17B4A280371}" srcOrd="0" destOrd="0" parTransId="{96BCC81E-4598-4BF6-9B26-CE08486DC2FB}" sibTransId="{578C0878-021B-4E3A-95B0-21614D0B26E2}"/>
    <dgm:cxn modelId="{CCEDB61A-BC18-44E3-B637-93B40D0416A9}" type="presOf" srcId="{EEEF209D-5453-491C-A1CE-C17B4A280371}" destId="{F50E481B-90D2-40D8-85AB-D7FA71137CD0}" srcOrd="0" destOrd="0" presId="urn:microsoft.com/office/officeart/2011/layout/TabList"/>
    <dgm:cxn modelId="{47593548-79AB-4D7D-AB50-52EB82BCD3E3}" type="presOf" srcId="{CB13DE28-CDC7-4BAF-B492-162645D2275F}" destId="{7932E17C-6E38-4DA5-9E16-CF56636A7B48}" srcOrd="0" destOrd="0" presId="urn:microsoft.com/office/officeart/2011/layout/TabList"/>
    <dgm:cxn modelId="{6FB58778-3F24-41D5-807C-42E3F364BE6B}" srcId="{E410F5B8-FFDB-4535-9C9F-5D68873C9D50}" destId="{D4BB433D-345A-477A-831C-1C0350294CC8}" srcOrd="1" destOrd="0" parTransId="{5B309821-25CA-4087-9CC2-094FDA8B4CA0}" sibTransId="{D182ABAC-FC5C-431F-836D-7190202BC3FF}"/>
    <dgm:cxn modelId="{349123C3-3543-4CDF-AED2-0D427752FE54}" type="presOf" srcId="{D4BB433D-345A-477A-831C-1C0350294CC8}" destId="{87BAE81F-4105-45F8-9554-513A2296160E}" srcOrd="0" destOrd="0" presId="urn:microsoft.com/office/officeart/2011/layout/TabList"/>
    <dgm:cxn modelId="{8BEB3737-30C4-4A65-80C5-EEF046AB22F1}" srcId="{E410F5B8-FFDB-4535-9C9F-5D68873C9D50}" destId="{38D40012-8539-4083-9D08-A564D7546023}" srcOrd="2" destOrd="0" parTransId="{06263D43-063E-4F83-A8ED-9CDBF212259E}" sibTransId="{91B3E4C8-BEFA-4C16-85DD-270BB2B506F5}"/>
    <dgm:cxn modelId="{4217B817-65BF-40B3-B28F-625CA8034C86}" type="presOf" srcId="{C6F3DC05-5477-4BBB-A182-EA007DB6712B}" destId="{F842DEB0-E22B-4273-A07C-D96152DD1A7A}" srcOrd="0" destOrd="0" presId="urn:microsoft.com/office/officeart/2011/layout/TabList"/>
    <dgm:cxn modelId="{2847D74C-C0C7-4A41-9BBE-DE275420B7BE}" srcId="{D4BB433D-345A-477A-831C-1C0350294CC8}" destId="{BB882FED-1AA7-41E3-BC65-3430A18DD909}" srcOrd="0" destOrd="0" parTransId="{1B45F0F7-47DB-49EF-8F39-AF4F0AC5A86C}" sibTransId="{2205EBAD-62EA-488E-9A67-92DC58399CA6}"/>
    <dgm:cxn modelId="{A127E6D7-2EB1-44A4-ACC0-EF0EB0D903FA}" type="presOf" srcId="{E410F5B8-FFDB-4535-9C9F-5D68873C9D50}" destId="{C2ECB01C-41C2-480B-BDEA-4DA7A68F1CEC}" srcOrd="0" destOrd="0" presId="urn:microsoft.com/office/officeart/2011/layout/TabList"/>
    <dgm:cxn modelId="{45979014-C250-43BF-8DFB-48B5F6D6232F}" srcId="{38D40012-8539-4083-9D08-A564D7546023}" destId="{CB13DE28-CDC7-4BAF-B492-162645D2275F}" srcOrd="0" destOrd="0" parTransId="{F0CEAFA1-FB08-471E-80C2-A54234F8D773}" sibTransId="{96421B54-49B3-4275-BB9F-9248EE12F39D}"/>
    <dgm:cxn modelId="{BEB7471A-9AD7-4B1D-8200-F6DCA9C81FA8}" type="presOf" srcId="{38D40012-8539-4083-9D08-A564D7546023}" destId="{5F13E17D-1D25-432D-9354-6C9A126B71F8}" srcOrd="0" destOrd="0" presId="urn:microsoft.com/office/officeart/2011/layout/TabList"/>
    <dgm:cxn modelId="{14F59B11-4FDA-48AC-A7CC-DAADD391BC17}" type="presParOf" srcId="{C2ECB01C-41C2-480B-BDEA-4DA7A68F1CEC}" destId="{C9CC11E7-78A4-4F34-9CD1-5C34FBDA06C3}" srcOrd="0" destOrd="0" presId="urn:microsoft.com/office/officeart/2011/layout/TabList"/>
    <dgm:cxn modelId="{8F257BF3-EC8E-4D4E-A3CA-7209BA49358B}" type="presParOf" srcId="{C9CC11E7-78A4-4F34-9CD1-5C34FBDA06C3}" destId="{F842DEB0-E22B-4273-A07C-D96152DD1A7A}" srcOrd="0" destOrd="0" presId="urn:microsoft.com/office/officeart/2011/layout/TabList"/>
    <dgm:cxn modelId="{F3ABE674-B374-45FB-908F-8405D1FBEC65}" type="presParOf" srcId="{C9CC11E7-78A4-4F34-9CD1-5C34FBDA06C3}" destId="{F50E481B-90D2-40D8-85AB-D7FA71137CD0}" srcOrd="1" destOrd="0" presId="urn:microsoft.com/office/officeart/2011/layout/TabList"/>
    <dgm:cxn modelId="{87B157C8-B8EA-4055-95E7-A834129835DA}" type="presParOf" srcId="{C9CC11E7-78A4-4F34-9CD1-5C34FBDA06C3}" destId="{CEE872E8-421B-47FE-BAAC-ABA456A9AB9A}" srcOrd="2" destOrd="0" presId="urn:microsoft.com/office/officeart/2011/layout/TabList"/>
    <dgm:cxn modelId="{F782E76C-DF39-47C1-ABA3-3883885BC861}" type="presParOf" srcId="{C2ECB01C-41C2-480B-BDEA-4DA7A68F1CEC}" destId="{13A3E371-4A26-4ECE-85C0-115181C1E8AF}" srcOrd="1" destOrd="0" presId="urn:microsoft.com/office/officeart/2011/layout/TabList"/>
    <dgm:cxn modelId="{CB37CFC5-C110-41E9-9F70-BA48C8D06984}" type="presParOf" srcId="{C2ECB01C-41C2-480B-BDEA-4DA7A68F1CEC}" destId="{68C06E53-BAF5-45B4-9F1B-6BF3A3D3EF66}" srcOrd="2" destOrd="0" presId="urn:microsoft.com/office/officeart/2011/layout/TabList"/>
    <dgm:cxn modelId="{C4907D81-411A-4891-A5AD-3A4D9923D137}" type="presParOf" srcId="{68C06E53-BAF5-45B4-9F1B-6BF3A3D3EF66}" destId="{151F584C-50B2-46C5-8EFB-D4FE429D4E8D}" srcOrd="0" destOrd="0" presId="urn:microsoft.com/office/officeart/2011/layout/TabList"/>
    <dgm:cxn modelId="{A4D2B3CF-31FE-4F36-8B5E-EFB97B4B9F99}" type="presParOf" srcId="{68C06E53-BAF5-45B4-9F1B-6BF3A3D3EF66}" destId="{87BAE81F-4105-45F8-9554-513A2296160E}" srcOrd="1" destOrd="0" presId="urn:microsoft.com/office/officeart/2011/layout/TabList"/>
    <dgm:cxn modelId="{8D24A15F-B4B0-43B2-949F-D09DF1DAFF87}" type="presParOf" srcId="{68C06E53-BAF5-45B4-9F1B-6BF3A3D3EF66}" destId="{091FF36F-4D4B-44DB-94FC-78187B5981F1}" srcOrd="2" destOrd="0" presId="urn:microsoft.com/office/officeart/2011/layout/TabList"/>
    <dgm:cxn modelId="{7E893A83-19BA-489B-A948-88115D2B3A34}" type="presParOf" srcId="{C2ECB01C-41C2-480B-BDEA-4DA7A68F1CEC}" destId="{04AC755A-5240-4E34-BFAC-F7A3917624B4}" srcOrd="3" destOrd="0" presId="urn:microsoft.com/office/officeart/2011/layout/TabList"/>
    <dgm:cxn modelId="{FAD4F7F7-BBFB-4087-8EB6-5FF7ADF76AA3}" type="presParOf" srcId="{C2ECB01C-41C2-480B-BDEA-4DA7A68F1CEC}" destId="{66DADAA1-F790-4898-BB72-EE23C18172E5}" srcOrd="4" destOrd="0" presId="urn:microsoft.com/office/officeart/2011/layout/TabList"/>
    <dgm:cxn modelId="{BEA4AAD1-95D0-4FC5-A7D2-5CDF45D3EDA5}" type="presParOf" srcId="{66DADAA1-F790-4898-BB72-EE23C18172E5}" destId="{7932E17C-6E38-4DA5-9E16-CF56636A7B48}" srcOrd="0" destOrd="0" presId="urn:microsoft.com/office/officeart/2011/layout/TabList"/>
    <dgm:cxn modelId="{061BF007-3AEB-46AF-AD8A-C70C948450E7}" type="presParOf" srcId="{66DADAA1-F790-4898-BB72-EE23C18172E5}" destId="{5F13E17D-1D25-432D-9354-6C9A126B71F8}" srcOrd="1" destOrd="0" presId="urn:microsoft.com/office/officeart/2011/layout/TabList"/>
    <dgm:cxn modelId="{75C7DD9B-073F-46D4-9015-5CACFDF9289A}" type="presParOf" srcId="{66DADAA1-F790-4898-BB72-EE23C18172E5}" destId="{2350CB8C-0EBE-4475-AD23-665EE5C2928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0CB8C-0EBE-4475-AD23-665EE5C2928F}">
      <dsp:nvSpPr>
        <dsp:cNvPr id="0" name=""/>
        <dsp:cNvSpPr/>
      </dsp:nvSpPr>
      <dsp:spPr>
        <a:xfrm>
          <a:off x="0" y="2100060"/>
          <a:ext cx="42563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FF36F-4D4B-44DB-94FC-78187B5981F1}">
      <dsp:nvSpPr>
        <dsp:cNvPr id="0" name=""/>
        <dsp:cNvSpPr/>
      </dsp:nvSpPr>
      <dsp:spPr>
        <a:xfrm>
          <a:off x="0" y="1388773"/>
          <a:ext cx="42563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872E8-421B-47FE-BAAC-ABA456A9AB9A}">
      <dsp:nvSpPr>
        <dsp:cNvPr id="0" name=""/>
        <dsp:cNvSpPr/>
      </dsp:nvSpPr>
      <dsp:spPr>
        <a:xfrm>
          <a:off x="0" y="677486"/>
          <a:ext cx="42563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2DEB0-E22B-4273-A07C-D96152DD1A7A}">
      <dsp:nvSpPr>
        <dsp:cNvPr id="0" name=""/>
        <dsp:cNvSpPr/>
      </dsp:nvSpPr>
      <dsp:spPr>
        <a:xfrm>
          <a:off x="1106646" y="70"/>
          <a:ext cx="3149685" cy="677415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Headline inflation 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106646" y="70"/>
        <a:ext cx="3149685" cy="677415"/>
      </dsp:txXfrm>
    </dsp:sp>
    <dsp:sp modelId="{F50E481B-90D2-40D8-85AB-D7FA71137CD0}">
      <dsp:nvSpPr>
        <dsp:cNvPr id="0" name=""/>
        <dsp:cNvSpPr/>
      </dsp:nvSpPr>
      <dsp:spPr>
        <a:xfrm>
          <a:off x="0" y="70"/>
          <a:ext cx="1106646" cy="677415"/>
        </a:xfrm>
        <a:prstGeom prst="round2SameRect">
          <a:avLst>
            <a:gd name="adj1" fmla="val 16670"/>
            <a:gd name="adj2" fmla="val 0"/>
          </a:avLst>
        </a:prstGeom>
        <a:solidFill>
          <a:schemeClr val="tx1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</a:rPr>
            <a:t>Entire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3075" y="33145"/>
        <a:ext cx="1040496" cy="644340"/>
      </dsp:txXfrm>
    </dsp:sp>
    <dsp:sp modelId="{151F584C-50B2-46C5-8EFB-D4FE429D4E8D}">
      <dsp:nvSpPr>
        <dsp:cNvPr id="0" name=""/>
        <dsp:cNvSpPr/>
      </dsp:nvSpPr>
      <dsp:spPr>
        <a:xfrm>
          <a:off x="1106646" y="711357"/>
          <a:ext cx="3149685" cy="677415"/>
        </a:xfrm>
        <a:prstGeom prst="rect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Food &amp; Fuel</a:t>
          </a:r>
          <a:endParaRPr lang="en-US" sz="24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106646" y="711357"/>
        <a:ext cx="3149685" cy="677415"/>
      </dsp:txXfrm>
    </dsp:sp>
    <dsp:sp modelId="{87BAE81F-4105-45F8-9554-513A2296160E}">
      <dsp:nvSpPr>
        <dsp:cNvPr id="0" name=""/>
        <dsp:cNvSpPr/>
      </dsp:nvSpPr>
      <dsp:spPr>
        <a:xfrm>
          <a:off x="0" y="711357"/>
          <a:ext cx="1106646" cy="677415"/>
        </a:xfrm>
        <a:prstGeom prst="round2SameRect">
          <a:avLst>
            <a:gd name="adj1" fmla="val 16670"/>
            <a:gd name="adj2" fmla="val 0"/>
          </a:avLst>
        </a:prstGeom>
        <a:solidFill>
          <a:srgbClr val="FFFF0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Minus</a:t>
          </a:r>
          <a:endParaRPr lang="en-US" sz="19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3075" y="744432"/>
        <a:ext cx="1040496" cy="644340"/>
      </dsp:txXfrm>
    </dsp:sp>
    <dsp:sp modelId="{7932E17C-6E38-4DA5-9E16-CF56636A7B48}">
      <dsp:nvSpPr>
        <dsp:cNvPr id="0" name=""/>
        <dsp:cNvSpPr/>
      </dsp:nvSpPr>
      <dsp:spPr>
        <a:xfrm>
          <a:off x="1106646" y="1422644"/>
          <a:ext cx="3149685" cy="677415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CORE Inflation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106646" y="1422644"/>
        <a:ext cx="3149685" cy="677415"/>
      </dsp:txXfrm>
    </dsp:sp>
    <dsp:sp modelId="{5F13E17D-1D25-432D-9354-6C9A126B71F8}">
      <dsp:nvSpPr>
        <dsp:cNvPr id="0" name=""/>
        <dsp:cNvSpPr/>
      </dsp:nvSpPr>
      <dsp:spPr>
        <a:xfrm>
          <a:off x="0" y="1422644"/>
          <a:ext cx="1106646" cy="677415"/>
        </a:xfrm>
        <a:prstGeom prst="round2SameRect">
          <a:avLst>
            <a:gd name="adj1" fmla="val 16670"/>
            <a:gd name="adj2" fmla="val 0"/>
          </a:avLst>
        </a:prstGeom>
        <a:solidFill>
          <a:schemeClr val="tx1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</a:rPr>
            <a:t>Remainder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3075" y="1455719"/>
        <a:ext cx="1040496" cy="6443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80671-09FB-452C-895C-110EBFA39422}">
      <dsp:nvSpPr>
        <dsp:cNvPr id="0" name=""/>
        <dsp:cNvSpPr/>
      </dsp:nvSpPr>
      <dsp:spPr>
        <a:xfrm>
          <a:off x="0" y="0"/>
          <a:ext cx="9144000" cy="1019020"/>
        </a:xfrm>
        <a:prstGeom prst="rect">
          <a:avLst/>
        </a:prstGeom>
        <a:solidFill>
          <a:srgbClr val="FF33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answering Interview: what changes have been done in WPI basket, series and calculation method?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9144000" cy="1019020"/>
      </dsp:txXfrm>
    </dsp:sp>
    <dsp:sp modelId="{4A35DD80-A147-434E-AE6A-1DDADBB7FB5A}">
      <dsp:nvSpPr>
        <dsp:cNvPr id="0" name=""/>
        <dsp:cNvSpPr/>
      </dsp:nvSpPr>
      <dsp:spPr>
        <a:xfrm>
          <a:off x="4464" y="1019020"/>
          <a:ext cx="3045023" cy="2139942"/>
        </a:xfrm>
        <a:prstGeom prst="rect">
          <a:avLst/>
        </a:prstGeom>
        <a:solidFill>
          <a:srgbClr val="F2CED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Updated the </a:t>
          </a:r>
          <a:br>
            <a:rPr lang="en-US" sz="1900" kern="1200" dirty="0" smtClean="0"/>
          </a:br>
          <a:r>
            <a:rPr lang="en-US" sz="1900" kern="1200" dirty="0" smtClean="0"/>
            <a:t>Item list and weights assigned to the three categories.</a:t>
          </a:r>
          <a:endParaRPr lang="en-US" sz="1900" kern="1200" dirty="0"/>
        </a:p>
      </dsp:txBody>
      <dsp:txXfrm>
        <a:off x="4464" y="1019020"/>
        <a:ext cx="3045023" cy="2139942"/>
      </dsp:txXfrm>
    </dsp:sp>
    <dsp:sp modelId="{C684BD29-0E43-4767-A332-029A2F6A4890}">
      <dsp:nvSpPr>
        <dsp:cNvPr id="0" name=""/>
        <dsp:cNvSpPr/>
      </dsp:nvSpPr>
      <dsp:spPr>
        <a:xfrm>
          <a:off x="3049488" y="1019020"/>
          <a:ext cx="3045023" cy="2139942"/>
        </a:xfrm>
        <a:prstGeom prst="rect">
          <a:avLst/>
        </a:prstGeom>
        <a:solidFill>
          <a:srgbClr val="F2CED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Indirect taxes will not be counted = ~ to 1</a:t>
          </a:r>
          <a:r>
            <a:rPr lang="en-US" sz="1900" kern="1200" baseline="30000" dirty="0" smtClean="0"/>
            <a:t>st</a:t>
          </a:r>
          <a:r>
            <a:rPr lang="en-US" sz="1900" kern="1200" dirty="0" smtClean="0"/>
            <a:t> world countries PPI=  Captures price change from seller’s perspective. IMF had recommended. (OR MAY BE to prove GST is not cause of inflation!)</a:t>
          </a:r>
          <a:endParaRPr lang="en-US" sz="1900" kern="1200" dirty="0"/>
        </a:p>
      </dsp:txBody>
      <dsp:txXfrm>
        <a:off x="3049488" y="1019020"/>
        <a:ext cx="3045023" cy="2139942"/>
      </dsp:txXfrm>
    </dsp:sp>
    <dsp:sp modelId="{E3184303-7C4D-4017-B2B5-2DFADFC00A60}">
      <dsp:nvSpPr>
        <dsp:cNvPr id="0" name=""/>
        <dsp:cNvSpPr/>
      </dsp:nvSpPr>
      <dsp:spPr>
        <a:xfrm>
          <a:off x="6094511" y="1019020"/>
          <a:ext cx="3045023" cy="2139942"/>
        </a:xfrm>
        <a:prstGeom prst="rect">
          <a:avLst/>
        </a:prstGeom>
        <a:solidFill>
          <a:srgbClr val="F2CED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WPI Food index will be declared separately, just like CSOs CFPI.</a:t>
          </a:r>
          <a:endParaRPr lang="en-US" sz="1900" kern="1200" dirty="0"/>
        </a:p>
      </dsp:txBody>
      <dsp:txXfrm>
        <a:off x="6094511" y="1019020"/>
        <a:ext cx="3045023" cy="2139942"/>
      </dsp:txXfrm>
    </dsp:sp>
    <dsp:sp modelId="{A20EF84D-64E0-453D-AFF6-DE0A337BE1D5}">
      <dsp:nvSpPr>
        <dsp:cNvPr id="0" name=""/>
        <dsp:cNvSpPr/>
      </dsp:nvSpPr>
      <dsp:spPr>
        <a:xfrm>
          <a:off x="0" y="3158962"/>
          <a:ext cx="9144000" cy="23777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342BE-E534-4256-A38A-D56261AF6054}">
      <dsp:nvSpPr>
        <dsp:cNvPr id="0" name=""/>
        <dsp:cNvSpPr/>
      </dsp:nvSpPr>
      <dsp:spPr>
        <a:xfrm>
          <a:off x="0" y="0"/>
          <a:ext cx="9144000" cy="2529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PPI: Producer’s price index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FFC000"/>
              </a:solidFill>
            </a:rPr>
            <a:t>WPI</a:t>
          </a:r>
          <a:r>
            <a:rPr lang="en-US" sz="2200" kern="1200" dirty="0" smtClean="0"/>
            <a:t>: [Only goods + Taxes + APMC Levies] [!!ref pink box for update!!]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rgbClr val="FFC000"/>
              </a:solidFill>
            </a:rPr>
            <a:t>PPI</a:t>
          </a:r>
          <a:r>
            <a:rPr lang="en-US" sz="2200" kern="1200" dirty="0" smtClean="0"/>
            <a:t>: Both goods and services, but not TAXES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Price change from Sellers’ perspective. Most OECD use. IMF wants India to use this, </a:t>
          </a:r>
          <a:r>
            <a:rPr lang="en-US" sz="2200" kern="1200" dirty="0" smtClean="0">
              <a:solidFill>
                <a:srgbClr val="FFC000"/>
              </a:solidFill>
            </a:rPr>
            <a:t>so more accurate GDP deflator. </a:t>
          </a:r>
          <a:r>
            <a:rPr lang="en-US" sz="2200" kern="1200" dirty="0" smtClean="0"/>
            <a:t>2014: CSO setup BN </a:t>
          </a:r>
          <a:r>
            <a:rPr lang="en-US" sz="2200" kern="1200" dirty="0" err="1" smtClean="0"/>
            <a:t>Goldar</a:t>
          </a:r>
          <a:r>
            <a:rPr lang="en-US" sz="2200" kern="1200" dirty="0" smtClean="0"/>
            <a:t> Committee </a:t>
          </a:r>
          <a:endParaRPr lang="en-US" sz="2200" kern="1200" dirty="0"/>
        </a:p>
      </dsp:txBody>
      <dsp:txXfrm>
        <a:off x="2081755" y="0"/>
        <a:ext cx="7062244" cy="2529555"/>
      </dsp:txXfrm>
    </dsp:sp>
    <dsp:sp modelId="{EDF589A8-A430-446C-B7EC-B7558DF88C2C}">
      <dsp:nvSpPr>
        <dsp:cNvPr id="0" name=""/>
        <dsp:cNvSpPr/>
      </dsp:nvSpPr>
      <dsp:spPr>
        <a:xfrm>
          <a:off x="252955" y="252955"/>
          <a:ext cx="1828800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ADFD9-47E8-48CF-AAE7-1332CACDE528}">
      <dsp:nvSpPr>
        <dsp:cNvPr id="0" name=""/>
        <dsp:cNvSpPr/>
      </dsp:nvSpPr>
      <dsp:spPr>
        <a:xfrm>
          <a:off x="0" y="2782510"/>
          <a:ext cx="9144000" cy="2529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Banking Business Service Price by RBI, since 2004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Direct services: DD, NEFT, cards etc. </a:t>
          </a:r>
          <a:r>
            <a:rPr lang="en-US" sz="2200" kern="1200" dirty="0" smtClean="0">
              <a:solidFill>
                <a:srgbClr val="FFC000"/>
              </a:solidFill>
            </a:rPr>
            <a:t>“service charge” </a:t>
          </a:r>
          <a:endParaRPr lang="en-US" sz="2200" kern="1200" dirty="0">
            <a:solidFill>
              <a:srgbClr val="FFC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“intermediation services”: deposit and loan ops. </a:t>
          </a:r>
          <a:r>
            <a:rPr lang="en-US" sz="2200" kern="1200" dirty="0" smtClean="0">
              <a:solidFill>
                <a:srgbClr val="FFC000"/>
              </a:solidFill>
            </a:rPr>
            <a:t>“spread”</a:t>
          </a:r>
          <a:endParaRPr lang="en-US" sz="2200" kern="1200" dirty="0">
            <a:solidFill>
              <a:srgbClr val="FFC000"/>
            </a:solidFill>
          </a:endParaRPr>
        </a:p>
      </dsp:txBody>
      <dsp:txXfrm>
        <a:off x="2081755" y="2782510"/>
        <a:ext cx="7062244" cy="2529555"/>
      </dsp:txXfrm>
    </dsp:sp>
    <dsp:sp modelId="{4A676DE3-3B82-4ABE-8530-39C8D46D8F19}">
      <dsp:nvSpPr>
        <dsp:cNvPr id="0" name=""/>
        <dsp:cNvSpPr/>
      </dsp:nvSpPr>
      <dsp:spPr>
        <a:xfrm>
          <a:off x="382087" y="3035466"/>
          <a:ext cx="1570536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342BE-E534-4256-A38A-D56261AF6054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Inflation expectation survey for households by RBI, since 2007</a:t>
          </a: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~5k households across 18 cities. Since 2005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For 3 months, 1 year.</a:t>
          </a:r>
          <a:endParaRPr lang="en-US" sz="2700" kern="1200" dirty="0"/>
        </a:p>
      </dsp:txBody>
      <dsp:txXfrm>
        <a:off x="2012540" y="0"/>
        <a:ext cx="6785384" cy="2529555"/>
      </dsp:txXfrm>
    </dsp:sp>
    <dsp:sp modelId="{EDF589A8-A430-446C-B7EC-B7558DF88C2C}">
      <dsp:nvSpPr>
        <dsp:cNvPr id="0" name=""/>
        <dsp:cNvSpPr/>
      </dsp:nvSpPr>
      <dsp:spPr>
        <a:xfrm>
          <a:off x="252955" y="252955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ADFD9-47E8-48CF-AAE7-1332CACDE528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RESIDEX by NHB (100% RBI owned), since 2007</a:t>
          </a: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Housing prices in 26 cities.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FFC000"/>
              </a:solidFill>
            </a:rPr>
            <a:t>2017, March: </a:t>
          </a:r>
          <a:r>
            <a:rPr lang="en-US" sz="2700" kern="1200" dirty="0" smtClean="0"/>
            <a:t>planning to revamp, add new index like Rental Index, Construction Material Index.</a:t>
          </a:r>
          <a:endParaRPr lang="en-US" sz="2700" kern="1200" dirty="0"/>
        </a:p>
      </dsp:txBody>
      <dsp:txXfrm>
        <a:off x="2012540" y="2782510"/>
        <a:ext cx="6785384" cy="2529555"/>
      </dsp:txXfrm>
    </dsp:sp>
    <dsp:sp modelId="{4A676DE3-3B82-4ABE-8530-39C8D46D8F19}">
      <dsp:nvSpPr>
        <dsp:cNvPr id="0" name=""/>
        <dsp:cNvSpPr/>
      </dsp:nvSpPr>
      <dsp:spPr>
        <a:xfrm>
          <a:off x="252955" y="3035466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754F1-21FD-4CE4-B2AC-FDC700FCACE2}">
      <dsp:nvSpPr>
        <dsp:cNvPr id="0" name=""/>
        <dsp:cNvSpPr/>
      </dsp:nvSpPr>
      <dsp:spPr>
        <a:xfrm>
          <a:off x="933000" y="2033"/>
          <a:ext cx="4230000" cy="978296"/>
        </a:xfrm>
        <a:prstGeom prst="rect">
          <a:avLst/>
        </a:prstGeom>
        <a:solidFill>
          <a:srgbClr val="00B050">
            <a:alpha val="90000"/>
          </a:srgb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strike="sngStrike" kern="1200" dirty="0" smtClean="0"/>
            <a:t>Inflation Theory </a:t>
          </a:r>
          <a:endParaRPr lang="en-US" sz="5400" strike="sngStrike" kern="1200" dirty="0"/>
        </a:p>
      </dsp:txBody>
      <dsp:txXfrm>
        <a:off x="933000" y="2033"/>
        <a:ext cx="4230000" cy="978296"/>
      </dsp:txXfrm>
    </dsp:sp>
    <dsp:sp modelId="{1A4CBC4B-D505-42A5-9C52-D7D194402890}">
      <dsp:nvSpPr>
        <dsp:cNvPr id="0" name=""/>
        <dsp:cNvSpPr/>
      </dsp:nvSpPr>
      <dsp:spPr>
        <a:xfrm>
          <a:off x="1338000" y="1029245"/>
          <a:ext cx="3420000" cy="978296"/>
        </a:xfrm>
        <a:prstGeom prst="rect">
          <a:avLst/>
        </a:prstGeom>
        <a:solidFill>
          <a:srgbClr val="00B050"/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strike="sngStrike" kern="1200" dirty="0" smtClean="0"/>
            <a:t>Index Theory </a:t>
          </a:r>
          <a:endParaRPr lang="en-US" sz="5400" strike="sngStrike" kern="1200" dirty="0"/>
        </a:p>
      </dsp:txBody>
      <dsp:txXfrm>
        <a:off x="1338000" y="1029245"/>
        <a:ext cx="3420000" cy="978296"/>
      </dsp:txXfrm>
    </dsp:sp>
    <dsp:sp modelId="{BF3CE5DB-0D20-4A08-9FF9-FB7D3A6007B8}">
      <dsp:nvSpPr>
        <dsp:cNvPr id="0" name=""/>
        <dsp:cNvSpPr/>
      </dsp:nvSpPr>
      <dsp:spPr>
        <a:xfrm>
          <a:off x="804000" y="2056457"/>
          <a:ext cx="4488000" cy="978296"/>
        </a:xfrm>
        <a:prstGeom prst="rect">
          <a:avLst/>
        </a:prstGeom>
        <a:solidFill>
          <a:srgbClr val="00B050"/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strike="sngStrike" kern="1200" dirty="0" smtClean="0"/>
            <a:t>Inflation Indexes</a:t>
          </a:r>
        </a:p>
      </dsp:txBody>
      <dsp:txXfrm>
        <a:off x="804000" y="2056457"/>
        <a:ext cx="4488000" cy="978296"/>
      </dsp:txXfrm>
    </dsp:sp>
    <dsp:sp modelId="{0F9322FC-36EF-4C48-A837-4911A4AF57C4}">
      <dsp:nvSpPr>
        <dsp:cNvPr id="0" name=""/>
        <dsp:cNvSpPr/>
      </dsp:nvSpPr>
      <dsp:spPr>
        <a:xfrm>
          <a:off x="488718" y="3083669"/>
          <a:ext cx="5118562" cy="97829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Production Indexes</a:t>
          </a:r>
          <a:endParaRPr lang="en-US" sz="5400" kern="1200" dirty="0"/>
        </a:p>
      </dsp:txBody>
      <dsp:txXfrm>
        <a:off x="488718" y="3083669"/>
        <a:ext cx="5118562" cy="9782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293A-75BC-4FB8-B942-B3F9C8840639}">
      <dsp:nvSpPr>
        <dsp:cNvPr id="0" name=""/>
        <dsp:cNvSpPr/>
      </dsp:nvSpPr>
      <dsp:spPr>
        <a:xfrm>
          <a:off x="0" y="0"/>
          <a:ext cx="8797925" cy="3014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ASI: Annual Survey of Industries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(MSOPI) NSSO collect-&gt; CSO Process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All registered units of factories act, and electricity companies.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Surveyed but data not tabulated: Movie companies, personal service etc.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EXCLUDED: Defense, oil, hotel café, computer, technical training inst. and other Services</a:t>
          </a:r>
          <a:endParaRPr lang="en-US" sz="2300" kern="1200" dirty="0"/>
        </a:p>
      </dsp:txBody>
      <dsp:txXfrm>
        <a:off x="1968435" y="0"/>
        <a:ext cx="6829489" cy="3014004"/>
      </dsp:txXfrm>
    </dsp:sp>
    <dsp:sp modelId="{EBDD46B2-A85F-4346-BD3E-14F510558F89}">
      <dsp:nvSpPr>
        <dsp:cNvPr id="0" name=""/>
        <dsp:cNvSpPr/>
      </dsp:nvSpPr>
      <dsp:spPr>
        <a:xfrm>
          <a:off x="208850" y="671600"/>
          <a:ext cx="1759585" cy="167080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3DAFA-C68D-4875-83C4-F94A9E0774D5}">
      <dsp:nvSpPr>
        <dsp:cNvPr id="0" name=""/>
        <dsp:cNvSpPr/>
      </dsp:nvSpPr>
      <dsp:spPr>
        <a:xfrm>
          <a:off x="0" y="3222854"/>
          <a:ext cx="8797925" cy="2088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RBI’s OBICUS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Order Books, Inventories and Capacity Utilization Survey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RBI To assess </a:t>
          </a:r>
          <a:r>
            <a:rPr lang="en-US" sz="2300" kern="1200" dirty="0" smtClean="0">
              <a:solidFill>
                <a:srgbClr val="FFC000"/>
              </a:solidFill>
            </a:rPr>
            <a:t>consumption</a:t>
          </a:r>
          <a:r>
            <a:rPr lang="en-US" sz="2300" kern="1200" dirty="0" smtClean="0"/>
            <a:t> &amp; </a:t>
          </a:r>
          <a:r>
            <a:rPr lang="en-US" sz="2300" kern="1200" dirty="0" smtClean="0">
              <a:solidFill>
                <a:srgbClr val="FFC000"/>
              </a:solidFill>
            </a:rPr>
            <a:t>investment</a:t>
          </a:r>
          <a:r>
            <a:rPr lang="en-US" sz="2300" kern="1200" dirty="0" smtClean="0"/>
            <a:t> demand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Quarterly </a:t>
          </a:r>
          <a:endParaRPr lang="en-US" sz="2300" kern="1200" dirty="0"/>
        </a:p>
      </dsp:txBody>
      <dsp:txXfrm>
        <a:off x="1968435" y="3222854"/>
        <a:ext cx="6829489" cy="2088504"/>
      </dsp:txXfrm>
    </dsp:sp>
    <dsp:sp modelId="{273CD2B5-B423-4223-A1E7-C7A98820D056}">
      <dsp:nvSpPr>
        <dsp:cNvPr id="0" name=""/>
        <dsp:cNvSpPr/>
      </dsp:nvSpPr>
      <dsp:spPr>
        <a:xfrm>
          <a:off x="388169" y="3519313"/>
          <a:ext cx="1400946" cy="149558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C4072-BD89-465F-8B99-98D45C94F69D}">
      <dsp:nvSpPr>
        <dsp:cNvPr id="0" name=""/>
        <dsp:cNvSpPr/>
      </dsp:nvSpPr>
      <dsp:spPr>
        <a:xfrm>
          <a:off x="0" y="0"/>
          <a:ext cx="9144000" cy="1821656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Service performance index (SPI)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Because IIP doesn’t cover. ASI covers partially.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CSO -&gt; Prof. CP Chandrasekhar.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Planned but no updates post-2015?</a:t>
          </a:r>
          <a:endParaRPr lang="en-US" sz="2400" kern="1200" dirty="0"/>
        </a:p>
      </dsp:txBody>
      <dsp:txXfrm>
        <a:off x="2010965" y="0"/>
        <a:ext cx="7133034" cy="1821656"/>
      </dsp:txXfrm>
    </dsp:sp>
    <dsp:sp modelId="{FE9F1DCD-1B1C-474D-8601-D1109ED84E38}">
      <dsp:nvSpPr>
        <dsp:cNvPr id="0" name=""/>
        <dsp:cNvSpPr/>
      </dsp:nvSpPr>
      <dsp:spPr>
        <a:xfrm>
          <a:off x="182165" y="182165"/>
          <a:ext cx="1828800" cy="14573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BAFF2-0DE4-4BC6-9071-5FA3F9EBF764}">
      <dsp:nvSpPr>
        <dsp:cNvPr id="0" name=""/>
        <dsp:cNvSpPr/>
      </dsp:nvSpPr>
      <dsp:spPr>
        <a:xfrm>
          <a:off x="0" y="2003821"/>
          <a:ext cx="9144000" cy="1821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SBI’s Composite Index (since 2014)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&lt;50= economy contraction ; &gt;50=Economic growth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Based on loan portfolio, inflation etc.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HSBC’s Purchasing Manager Index  (PMI)</a:t>
          </a:r>
          <a:endParaRPr lang="en-US" sz="2300" kern="1200" dirty="0"/>
        </a:p>
      </dsp:txBody>
      <dsp:txXfrm>
        <a:off x="2010965" y="2003821"/>
        <a:ext cx="7133034" cy="1821656"/>
      </dsp:txXfrm>
    </dsp:sp>
    <dsp:sp modelId="{9E5BD6E5-A30C-47D6-A6D9-1B76AABF445B}">
      <dsp:nvSpPr>
        <dsp:cNvPr id="0" name=""/>
        <dsp:cNvSpPr/>
      </dsp:nvSpPr>
      <dsp:spPr>
        <a:xfrm>
          <a:off x="403925" y="2185987"/>
          <a:ext cx="1385279" cy="14573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D246D-90C3-4A45-8546-0F8DDA3E2C15}">
      <dsp:nvSpPr>
        <dsp:cNvPr id="0" name=""/>
        <dsp:cNvSpPr/>
      </dsp:nvSpPr>
      <dsp:spPr>
        <a:xfrm>
          <a:off x="0" y="4007643"/>
          <a:ext cx="9144000" cy="1821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Baltic Dry Index by London’s Baltic Exchange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Cost to transport raw material by sea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▲ = world economy to grow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▼ = economy to slowdown</a:t>
          </a:r>
          <a:endParaRPr lang="en-US" sz="2300" kern="1200" dirty="0"/>
        </a:p>
      </dsp:txBody>
      <dsp:txXfrm>
        <a:off x="2010965" y="4007643"/>
        <a:ext cx="7133034" cy="1821656"/>
      </dsp:txXfrm>
    </dsp:sp>
    <dsp:sp modelId="{520F94FD-88BC-46B6-830A-01E8FA484ED5}">
      <dsp:nvSpPr>
        <dsp:cNvPr id="0" name=""/>
        <dsp:cNvSpPr/>
      </dsp:nvSpPr>
      <dsp:spPr>
        <a:xfrm>
          <a:off x="182165" y="4189809"/>
          <a:ext cx="1828800" cy="14573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868504"/>
          <a:ext cx="2525966" cy="1678676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516151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516151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754F1-21FD-4CE4-B2AC-FDC700FCACE2}">
      <dsp:nvSpPr>
        <dsp:cNvPr id="0" name=""/>
        <dsp:cNvSpPr/>
      </dsp:nvSpPr>
      <dsp:spPr>
        <a:xfrm>
          <a:off x="933000" y="2033"/>
          <a:ext cx="4230000" cy="97829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strike="noStrike" kern="1200" dirty="0" smtClean="0"/>
            <a:t>Inflation Theory </a:t>
          </a:r>
          <a:endParaRPr lang="en-US" sz="5400" strike="noStrike" kern="1200" dirty="0"/>
        </a:p>
      </dsp:txBody>
      <dsp:txXfrm>
        <a:off x="933000" y="2033"/>
        <a:ext cx="4230000" cy="978296"/>
      </dsp:txXfrm>
    </dsp:sp>
    <dsp:sp modelId="{1A4CBC4B-D505-42A5-9C52-D7D194402890}">
      <dsp:nvSpPr>
        <dsp:cNvPr id="0" name=""/>
        <dsp:cNvSpPr/>
      </dsp:nvSpPr>
      <dsp:spPr>
        <a:xfrm>
          <a:off x="1338000" y="1029245"/>
          <a:ext cx="3420000" cy="97829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Index Theory </a:t>
          </a:r>
          <a:endParaRPr lang="en-US" sz="5400" kern="1200" dirty="0"/>
        </a:p>
      </dsp:txBody>
      <dsp:txXfrm>
        <a:off x="1338000" y="1029245"/>
        <a:ext cx="3420000" cy="978296"/>
      </dsp:txXfrm>
    </dsp:sp>
    <dsp:sp modelId="{BF3CE5DB-0D20-4A08-9FF9-FB7D3A6007B8}">
      <dsp:nvSpPr>
        <dsp:cNvPr id="0" name=""/>
        <dsp:cNvSpPr/>
      </dsp:nvSpPr>
      <dsp:spPr>
        <a:xfrm>
          <a:off x="804000" y="2056457"/>
          <a:ext cx="4488000" cy="97829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Inflation Indexes</a:t>
          </a:r>
          <a:endParaRPr lang="en-US" sz="5400" kern="1200" dirty="0"/>
        </a:p>
      </dsp:txBody>
      <dsp:txXfrm>
        <a:off x="804000" y="2056457"/>
        <a:ext cx="4488000" cy="978296"/>
      </dsp:txXfrm>
    </dsp:sp>
    <dsp:sp modelId="{E8849235-89A2-4C5F-BD43-A7FBEBE59D87}">
      <dsp:nvSpPr>
        <dsp:cNvPr id="0" name=""/>
        <dsp:cNvSpPr/>
      </dsp:nvSpPr>
      <dsp:spPr>
        <a:xfrm>
          <a:off x="488718" y="3083669"/>
          <a:ext cx="5118562" cy="97829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smtClean="0"/>
            <a:t>Production Indexes</a:t>
          </a:r>
          <a:endParaRPr lang="en-US" sz="5400" kern="1200" dirty="0"/>
        </a:p>
      </dsp:txBody>
      <dsp:txXfrm>
        <a:off x="488718" y="3083669"/>
        <a:ext cx="5118562" cy="978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2E1A1-31E1-4E05-8971-C9CF0DE28A08}">
      <dsp:nvSpPr>
        <dsp:cNvPr id="0" name=""/>
        <dsp:cNvSpPr/>
      </dsp:nvSpPr>
      <dsp:spPr>
        <a:xfrm>
          <a:off x="1924181" y="2011"/>
          <a:ext cx="1995093" cy="103301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Consumption ▼, Savings </a:t>
          </a:r>
          <a:r>
            <a:rPr lang="en-US" sz="2400" kern="1200" dirty="0">
              <a:latin typeface="Franklin Gothic Medium Cond" panose="020B0606030402020204" pitchFamily="34" charset="0"/>
            </a:rPr>
            <a:t>▲</a:t>
          </a:r>
          <a:endParaRPr lang="en-US" sz="2400" kern="1200" dirty="0"/>
        </a:p>
      </dsp:txBody>
      <dsp:txXfrm>
        <a:off x="1974609" y="52439"/>
        <a:ext cx="1894237" cy="932163"/>
      </dsp:txXfrm>
    </dsp:sp>
    <dsp:sp modelId="{1EBB3770-FCD8-4AD1-82E2-145EBB08B5B5}">
      <dsp:nvSpPr>
        <dsp:cNvPr id="0" name=""/>
        <dsp:cNvSpPr/>
      </dsp:nvSpPr>
      <dsp:spPr>
        <a:xfrm>
          <a:off x="1214313" y="518521"/>
          <a:ext cx="3414828" cy="3414828"/>
        </a:xfrm>
        <a:custGeom>
          <a:avLst/>
          <a:gdLst/>
          <a:ahLst/>
          <a:cxnLst/>
          <a:rect l="0" t="0" r="0" b="0"/>
          <a:pathLst>
            <a:path>
              <a:moveTo>
                <a:pt x="2870860" y="457751"/>
              </a:moveTo>
              <a:arcTo wR="1707414" hR="1707414" stAng="18777225" swAng="1334021"/>
            </a:path>
          </a:pathLst>
        </a:custGeom>
        <a:noFill/>
        <a:ln w="635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DD22E8-A58F-4E95-AC43-D72ADEC23784}">
      <dsp:nvSpPr>
        <dsp:cNvPr id="0" name=""/>
        <dsp:cNvSpPr/>
      </dsp:nvSpPr>
      <dsp:spPr>
        <a:xfrm>
          <a:off x="3631595" y="1709426"/>
          <a:ext cx="1995093" cy="103301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Demand, profitability </a:t>
          </a:r>
          <a:r>
            <a:rPr lang="en-US" sz="2400" kern="1200" dirty="0"/>
            <a:t>▼</a:t>
          </a:r>
        </a:p>
      </dsp:txBody>
      <dsp:txXfrm>
        <a:off x="3682023" y="1759854"/>
        <a:ext cx="1894237" cy="932163"/>
      </dsp:txXfrm>
    </dsp:sp>
    <dsp:sp modelId="{862A245F-1DA5-4F29-A262-8610E2B3F29A}">
      <dsp:nvSpPr>
        <dsp:cNvPr id="0" name=""/>
        <dsp:cNvSpPr/>
      </dsp:nvSpPr>
      <dsp:spPr>
        <a:xfrm>
          <a:off x="1214313" y="518521"/>
          <a:ext cx="3414828" cy="3414828"/>
        </a:xfrm>
        <a:custGeom>
          <a:avLst/>
          <a:gdLst/>
          <a:ahLst/>
          <a:cxnLst/>
          <a:rect l="0" t="0" r="0" b="0"/>
          <a:pathLst>
            <a:path>
              <a:moveTo>
                <a:pt x="3257209" y="2423932"/>
              </a:moveTo>
              <a:arcTo wR="1707414" hR="1707414" stAng="1488753" swAng="1334021"/>
            </a:path>
          </a:pathLst>
        </a:custGeom>
        <a:noFill/>
        <a:ln w="6350" cap="flat" cmpd="sng" algn="ctr">
          <a:solidFill>
            <a:schemeClr val="accent2">
              <a:shade val="90000"/>
              <a:hueOff val="73293"/>
              <a:satOff val="-12043"/>
              <a:lumOff val="13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CB5147-238B-4E92-B528-4879AC52FBD3}">
      <dsp:nvSpPr>
        <dsp:cNvPr id="0" name=""/>
        <dsp:cNvSpPr/>
      </dsp:nvSpPr>
      <dsp:spPr>
        <a:xfrm>
          <a:off x="1924181" y="3416840"/>
          <a:ext cx="1995093" cy="103301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Bankruptcy, NPA </a:t>
          </a:r>
          <a:r>
            <a:rPr lang="en-US" sz="2400" kern="1200" dirty="0">
              <a:latin typeface="Franklin Gothic Demi" panose="020B0703020102020204" pitchFamily="34" charset="0"/>
            </a:rPr>
            <a:t>▲</a:t>
          </a:r>
          <a:endParaRPr lang="en-US" sz="2400" kern="1200" dirty="0"/>
        </a:p>
      </dsp:txBody>
      <dsp:txXfrm>
        <a:off x="1974609" y="3467268"/>
        <a:ext cx="1894237" cy="932163"/>
      </dsp:txXfrm>
    </dsp:sp>
    <dsp:sp modelId="{A4D180FE-70E3-4359-BF91-9075BD22F7E1}">
      <dsp:nvSpPr>
        <dsp:cNvPr id="0" name=""/>
        <dsp:cNvSpPr/>
      </dsp:nvSpPr>
      <dsp:spPr>
        <a:xfrm>
          <a:off x="1214313" y="518521"/>
          <a:ext cx="3414828" cy="3414828"/>
        </a:xfrm>
        <a:custGeom>
          <a:avLst/>
          <a:gdLst/>
          <a:ahLst/>
          <a:cxnLst/>
          <a:rect l="0" t="0" r="0" b="0"/>
          <a:pathLst>
            <a:path>
              <a:moveTo>
                <a:pt x="543968" y="2957077"/>
              </a:moveTo>
              <a:arcTo wR="1707414" hR="1707414" stAng="7977225" swAng="1334021"/>
            </a:path>
          </a:pathLst>
        </a:custGeom>
        <a:noFill/>
        <a:ln w="6350" cap="flat" cmpd="sng" algn="ctr">
          <a:solidFill>
            <a:schemeClr val="accent2">
              <a:shade val="90000"/>
              <a:hueOff val="146587"/>
              <a:satOff val="-24087"/>
              <a:lumOff val="278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6C284-A02D-4A59-871F-4D016EA2027B}">
      <dsp:nvSpPr>
        <dsp:cNvPr id="0" name=""/>
        <dsp:cNvSpPr/>
      </dsp:nvSpPr>
      <dsp:spPr>
        <a:xfrm>
          <a:off x="216766" y="1709426"/>
          <a:ext cx="1995093" cy="103301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Unemployment </a:t>
          </a:r>
          <a:r>
            <a:rPr lang="en-US" sz="2400" kern="1200" dirty="0">
              <a:latin typeface="Franklin Gothic Demi" panose="020B0703020102020204" pitchFamily="34" charset="0"/>
            </a:rPr>
            <a:t>▲</a:t>
          </a:r>
          <a:endParaRPr lang="en-US" sz="2400" kern="1200" dirty="0"/>
        </a:p>
      </dsp:txBody>
      <dsp:txXfrm>
        <a:off x="267194" y="1759854"/>
        <a:ext cx="1894237" cy="932163"/>
      </dsp:txXfrm>
    </dsp:sp>
    <dsp:sp modelId="{30E24ECB-CB70-4BB5-83D5-1CC78A67D2FE}">
      <dsp:nvSpPr>
        <dsp:cNvPr id="0" name=""/>
        <dsp:cNvSpPr/>
      </dsp:nvSpPr>
      <dsp:spPr>
        <a:xfrm>
          <a:off x="1214313" y="518521"/>
          <a:ext cx="3414828" cy="3414828"/>
        </a:xfrm>
        <a:custGeom>
          <a:avLst/>
          <a:gdLst/>
          <a:ahLst/>
          <a:cxnLst/>
          <a:rect l="0" t="0" r="0" b="0"/>
          <a:pathLst>
            <a:path>
              <a:moveTo>
                <a:pt x="157619" y="990896"/>
              </a:moveTo>
              <a:arcTo wR="1707414" hR="1707414" stAng="12288753" swAng="1334021"/>
            </a:path>
          </a:pathLst>
        </a:custGeom>
        <a:noFill/>
        <a:ln w="6350" cap="flat" cmpd="sng" algn="ctr">
          <a:solidFill>
            <a:schemeClr val="accent2">
              <a:shade val="90000"/>
              <a:hueOff val="219880"/>
              <a:satOff val="-36130"/>
              <a:lumOff val="418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754F1-21FD-4CE4-B2AC-FDC700FCACE2}">
      <dsp:nvSpPr>
        <dsp:cNvPr id="0" name=""/>
        <dsp:cNvSpPr/>
      </dsp:nvSpPr>
      <dsp:spPr>
        <a:xfrm>
          <a:off x="933000" y="2033"/>
          <a:ext cx="4230000" cy="978296"/>
        </a:xfrm>
        <a:prstGeom prst="rect">
          <a:avLst/>
        </a:prstGeom>
        <a:solidFill>
          <a:srgbClr val="00B050">
            <a:alpha val="90000"/>
          </a:srgb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strike="sngStrike" kern="1200" dirty="0" smtClean="0"/>
            <a:t>Inflation Theory </a:t>
          </a:r>
          <a:endParaRPr lang="en-US" sz="5400" strike="sngStrike" kern="1200" dirty="0"/>
        </a:p>
      </dsp:txBody>
      <dsp:txXfrm>
        <a:off x="933000" y="2033"/>
        <a:ext cx="4230000" cy="978296"/>
      </dsp:txXfrm>
    </dsp:sp>
    <dsp:sp modelId="{1A4CBC4B-D505-42A5-9C52-D7D194402890}">
      <dsp:nvSpPr>
        <dsp:cNvPr id="0" name=""/>
        <dsp:cNvSpPr/>
      </dsp:nvSpPr>
      <dsp:spPr>
        <a:xfrm>
          <a:off x="1338000" y="1029245"/>
          <a:ext cx="3420000" cy="97829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Index Theory </a:t>
          </a:r>
          <a:endParaRPr lang="en-US" sz="5400" kern="1200" dirty="0"/>
        </a:p>
      </dsp:txBody>
      <dsp:txXfrm>
        <a:off x="1338000" y="1029245"/>
        <a:ext cx="3420000" cy="978296"/>
      </dsp:txXfrm>
    </dsp:sp>
    <dsp:sp modelId="{BF3CE5DB-0D20-4A08-9FF9-FB7D3A6007B8}">
      <dsp:nvSpPr>
        <dsp:cNvPr id="0" name=""/>
        <dsp:cNvSpPr/>
      </dsp:nvSpPr>
      <dsp:spPr>
        <a:xfrm>
          <a:off x="804000" y="2056457"/>
          <a:ext cx="4488000" cy="97829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Inflation Indexes</a:t>
          </a:r>
        </a:p>
      </dsp:txBody>
      <dsp:txXfrm>
        <a:off x="804000" y="2056457"/>
        <a:ext cx="4488000" cy="978296"/>
      </dsp:txXfrm>
    </dsp:sp>
    <dsp:sp modelId="{0F9322FC-36EF-4C48-A837-4911A4AF57C4}">
      <dsp:nvSpPr>
        <dsp:cNvPr id="0" name=""/>
        <dsp:cNvSpPr/>
      </dsp:nvSpPr>
      <dsp:spPr>
        <a:xfrm>
          <a:off x="488718" y="3083669"/>
          <a:ext cx="5118562" cy="97829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Production Indexes</a:t>
          </a:r>
          <a:endParaRPr lang="en-US" sz="5400" kern="1200" dirty="0"/>
        </a:p>
      </dsp:txBody>
      <dsp:txXfrm>
        <a:off x="488718" y="3083669"/>
        <a:ext cx="5118562" cy="978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4D4C45-8F2A-4B75-841E-CB485CEC9A4C}">
      <dsp:nvSpPr>
        <dsp:cNvPr id="0" name=""/>
        <dsp:cNvSpPr/>
      </dsp:nvSpPr>
      <dsp:spPr>
        <a:xfrm>
          <a:off x="0" y="224448"/>
          <a:ext cx="8797925" cy="936721"/>
        </a:xfrm>
        <a:prstGeom prst="rect">
          <a:avLst/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MOSPI (1999)</a:t>
          </a:r>
          <a:endParaRPr lang="en-US" sz="4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24448"/>
        <a:ext cx="8797925" cy="936721"/>
      </dsp:txXfrm>
    </dsp:sp>
    <dsp:sp modelId="{3D573000-1164-4529-A750-DD2C5C0FC486}">
      <dsp:nvSpPr>
        <dsp:cNvPr id="0" name=""/>
        <dsp:cNvSpPr/>
      </dsp:nvSpPr>
      <dsp:spPr>
        <a:xfrm>
          <a:off x="0" y="1255676"/>
          <a:ext cx="4398962" cy="4561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Statistics</a:t>
          </a:r>
          <a:endParaRPr lang="en-US" sz="3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CSO [Chief Statistician TCA </a:t>
          </a:r>
          <a:r>
            <a:rPr lang="en-US" sz="26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Anant</a:t>
          </a: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Prof.  @DU. ]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NSSO [sample survey office]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Statistical commission: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2005.  cabinet resolution. on </a:t>
          </a:r>
          <a:r>
            <a:rPr lang="en-US" sz="26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Rangarajan’s</a:t>
          </a: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advise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part time chairman, 4 part time member [NITI Secretary is ex-officio). 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255676"/>
        <a:ext cx="4398962" cy="4561260"/>
      </dsp:txXfrm>
    </dsp:sp>
    <dsp:sp modelId="{EACC151F-2D0E-402F-A975-2D22CC2265AF}">
      <dsp:nvSpPr>
        <dsp:cNvPr id="0" name=""/>
        <dsp:cNvSpPr/>
      </dsp:nvSpPr>
      <dsp:spPr>
        <a:xfrm>
          <a:off x="4398962" y="1265885"/>
          <a:ext cx="4398962" cy="4540842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implementation</a:t>
          </a:r>
          <a:endParaRPr lang="en-US" sz="3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MPLADS &amp; 20 </a:t>
          </a:r>
          <a:r>
            <a:rPr lang="en-US" sz="26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pt</a:t>
          </a: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program (2006):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Infra projects monitoring.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&lt;BES17”5”:Infra: more in rural Development  lecture&gt;</a:t>
          </a:r>
          <a:endParaRPr lang="en-US" sz="260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98962" y="1265885"/>
        <a:ext cx="4398962" cy="4540842"/>
      </dsp:txXfrm>
    </dsp:sp>
    <dsp:sp modelId="{B42701BB-1E10-4920-A40E-FC9F786F432F}">
      <dsp:nvSpPr>
        <dsp:cNvPr id="0" name=""/>
        <dsp:cNvSpPr/>
      </dsp:nvSpPr>
      <dsp:spPr>
        <a:xfrm>
          <a:off x="0" y="5462547"/>
          <a:ext cx="8797925" cy="428053"/>
        </a:xfrm>
        <a:prstGeom prst="rect">
          <a:avLst/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2D69D-A827-4033-AB68-240C394E48A7}">
      <dsp:nvSpPr>
        <dsp:cNvPr id="0" name=""/>
        <dsp:cNvSpPr/>
      </dsp:nvSpPr>
      <dsp:spPr>
        <a:xfrm>
          <a:off x="0" y="5065356"/>
          <a:ext cx="879792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A9956-2C6C-448B-BCCB-9183D6DC5412}">
      <dsp:nvSpPr>
        <dsp:cNvPr id="0" name=""/>
        <dsp:cNvSpPr/>
      </dsp:nvSpPr>
      <dsp:spPr>
        <a:xfrm>
          <a:off x="0" y="4214436"/>
          <a:ext cx="879792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8E190-9777-4D0C-B877-14BBFC2E879C}">
      <dsp:nvSpPr>
        <dsp:cNvPr id="0" name=""/>
        <dsp:cNvSpPr/>
      </dsp:nvSpPr>
      <dsp:spPr>
        <a:xfrm>
          <a:off x="0" y="3363516"/>
          <a:ext cx="879792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8E005-DDB6-4E88-A051-A8F7064B649B}">
      <dsp:nvSpPr>
        <dsp:cNvPr id="0" name=""/>
        <dsp:cNvSpPr/>
      </dsp:nvSpPr>
      <dsp:spPr>
        <a:xfrm>
          <a:off x="0" y="2512596"/>
          <a:ext cx="879792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E02F86-89EF-4815-BF2B-1A623532426F}">
      <dsp:nvSpPr>
        <dsp:cNvPr id="0" name=""/>
        <dsp:cNvSpPr/>
      </dsp:nvSpPr>
      <dsp:spPr>
        <a:xfrm>
          <a:off x="0" y="1661676"/>
          <a:ext cx="879792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54A3B-4082-4E3B-80BC-1FBE15F09366}">
      <dsp:nvSpPr>
        <dsp:cNvPr id="0" name=""/>
        <dsp:cNvSpPr/>
      </dsp:nvSpPr>
      <dsp:spPr>
        <a:xfrm>
          <a:off x="0" y="810756"/>
          <a:ext cx="879792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B4B45-0CC9-4EE1-B7DF-F5532C6BEB77}">
      <dsp:nvSpPr>
        <dsp:cNvPr id="0" name=""/>
        <dsp:cNvSpPr/>
      </dsp:nvSpPr>
      <dsp:spPr>
        <a:xfrm>
          <a:off x="2287460" y="356"/>
          <a:ext cx="6510464" cy="81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2012</a:t>
          </a:r>
          <a:endParaRPr lang="en-US" sz="2300" kern="1200" dirty="0"/>
        </a:p>
      </dsp:txBody>
      <dsp:txXfrm>
        <a:off x="2287460" y="356"/>
        <a:ext cx="6510464" cy="810400"/>
      </dsp:txXfrm>
    </dsp:sp>
    <dsp:sp modelId="{0E2BBB22-4468-4F8C-8B88-8EE308C264BD}">
      <dsp:nvSpPr>
        <dsp:cNvPr id="0" name=""/>
        <dsp:cNvSpPr/>
      </dsp:nvSpPr>
      <dsp:spPr>
        <a:xfrm>
          <a:off x="0" y="356"/>
          <a:ext cx="2287460" cy="810400"/>
        </a:xfrm>
        <a:prstGeom prst="round2SameRect">
          <a:avLst>
            <a:gd name="adj1" fmla="val 16670"/>
            <a:gd name="adj2" fmla="val 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Rural</a:t>
          </a:r>
          <a:endParaRPr lang="en-US" sz="2300" kern="1200" dirty="0"/>
        </a:p>
      </dsp:txBody>
      <dsp:txXfrm>
        <a:off x="39568" y="39924"/>
        <a:ext cx="2208324" cy="770832"/>
      </dsp:txXfrm>
    </dsp:sp>
    <dsp:sp modelId="{0556E4D5-3F24-4578-991C-17A1FC8D5329}">
      <dsp:nvSpPr>
        <dsp:cNvPr id="0" name=""/>
        <dsp:cNvSpPr/>
      </dsp:nvSpPr>
      <dsp:spPr>
        <a:xfrm>
          <a:off x="2287460" y="851276"/>
          <a:ext cx="6510464" cy="81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2012</a:t>
          </a:r>
          <a:endParaRPr lang="en-US" sz="2300" kern="1200" dirty="0"/>
        </a:p>
      </dsp:txBody>
      <dsp:txXfrm>
        <a:off x="2287460" y="851276"/>
        <a:ext cx="6510464" cy="810400"/>
      </dsp:txXfrm>
    </dsp:sp>
    <dsp:sp modelId="{3821BF15-C424-4A31-8A95-13E4F5292C7A}">
      <dsp:nvSpPr>
        <dsp:cNvPr id="0" name=""/>
        <dsp:cNvSpPr/>
      </dsp:nvSpPr>
      <dsp:spPr>
        <a:xfrm>
          <a:off x="0" y="851276"/>
          <a:ext cx="2287460" cy="810400"/>
        </a:xfrm>
        <a:prstGeom prst="round2SameRect">
          <a:avLst>
            <a:gd name="adj1" fmla="val 16670"/>
            <a:gd name="adj2" fmla="val 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Urban</a:t>
          </a:r>
          <a:endParaRPr lang="en-US" sz="2300" kern="1200" dirty="0"/>
        </a:p>
      </dsp:txBody>
      <dsp:txXfrm>
        <a:off x="39568" y="890844"/>
        <a:ext cx="2208324" cy="770832"/>
      </dsp:txXfrm>
    </dsp:sp>
    <dsp:sp modelId="{78F639D6-3664-48DA-98DB-2096D502D0E8}">
      <dsp:nvSpPr>
        <dsp:cNvPr id="0" name=""/>
        <dsp:cNvSpPr/>
      </dsp:nvSpPr>
      <dsp:spPr>
        <a:xfrm>
          <a:off x="2287460" y="1702196"/>
          <a:ext cx="6510464" cy="81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Rural Urban combined</a:t>
          </a:r>
          <a:endParaRPr lang="en-US" sz="2300" kern="1200" dirty="0"/>
        </a:p>
      </dsp:txBody>
      <dsp:txXfrm>
        <a:off x="2287460" y="1702196"/>
        <a:ext cx="6510464" cy="810400"/>
      </dsp:txXfrm>
    </dsp:sp>
    <dsp:sp modelId="{319FD986-7EBD-44D0-8159-B091B65F2B32}">
      <dsp:nvSpPr>
        <dsp:cNvPr id="0" name=""/>
        <dsp:cNvSpPr/>
      </dsp:nvSpPr>
      <dsp:spPr>
        <a:xfrm>
          <a:off x="0" y="1702196"/>
          <a:ext cx="2287460" cy="810400"/>
        </a:xfrm>
        <a:prstGeom prst="round2SameRect">
          <a:avLst>
            <a:gd name="adj1" fmla="val 16670"/>
            <a:gd name="adj2" fmla="val 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All India</a:t>
          </a:r>
          <a:endParaRPr lang="en-US" sz="2300" kern="1200" dirty="0"/>
        </a:p>
      </dsp:txBody>
      <dsp:txXfrm>
        <a:off x="39568" y="1741764"/>
        <a:ext cx="2208324" cy="770832"/>
      </dsp:txXfrm>
    </dsp:sp>
    <dsp:sp modelId="{6D99DD05-DC59-4EBE-B09B-2C38F1824A55}">
      <dsp:nvSpPr>
        <dsp:cNvPr id="0" name=""/>
        <dsp:cNvSpPr/>
      </dsp:nvSpPr>
      <dsp:spPr>
        <a:xfrm>
          <a:off x="2287460" y="2553116"/>
          <a:ext cx="6510464" cy="81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2001=100</a:t>
          </a:r>
        </a:p>
      </dsp:txBody>
      <dsp:txXfrm>
        <a:off x="2287460" y="2553116"/>
        <a:ext cx="6510464" cy="810400"/>
      </dsp:txXfrm>
    </dsp:sp>
    <dsp:sp modelId="{A63C46DF-8A69-4562-8477-DAC44F845FF9}">
      <dsp:nvSpPr>
        <dsp:cNvPr id="0" name=""/>
        <dsp:cNvSpPr/>
      </dsp:nvSpPr>
      <dsp:spPr>
        <a:xfrm>
          <a:off x="0" y="2553116"/>
          <a:ext cx="2287460" cy="81040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Industrial Workers	</a:t>
          </a:r>
          <a:r>
            <a:rPr lang="en-US" sz="2300" kern="1200" dirty="0" smtClean="0"/>
            <a:t>(IW)</a:t>
          </a:r>
          <a:endParaRPr lang="en-US" sz="2300" kern="1200" dirty="0"/>
        </a:p>
      </dsp:txBody>
      <dsp:txXfrm>
        <a:off x="39568" y="2592684"/>
        <a:ext cx="2208324" cy="770832"/>
      </dsp:txXfrm>
    </dsp:sp>
    <dsp:sp modelId="{E5D5DD0C-EBF6-473C-B96A-8741C0388428}">
      <dsp:nvSpPr>
        <dsp:cNvPr id="0" name=""/>
        <dsp:cNvSpPr/>
      </dsp:nvSpPr>
      <dsp:spPr>
        <a:xfrm>
          <a:off x="2287460" y="3404036"/>
          <a:ext cx="6510464" cy="81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1986-87=100</a:t>
          </a:r>
        </a:p>
      </dsp:txBody>
      <dsp:txXfrm>
        <a:off x="2287460" y="3404036"/>
        <a:ext cx="6510464" cy="810400"/>
      </dsp:txXfrm>
    </dsp:sp>
    <dsp:sp modelId="{BA3EFA3C-0F35-48FB-A280-2E3295D1F464}">
      <dsp:nvSpPr>
        <dsp:cNvPr id="0" name=""/>
        <dsp:cNvSpPr/>
      </dsp:nvSpPr>
      <dsp:spPr>
        <a:xfrm>
          <a:off x="0" y="3404036"/>
          <a:ext cx="2287460" cy="81040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Rural </a:t>
          </a:r>
          <a:r>
            <a:rPr lang="en-US" sz="2300" kern="1200" dirty="0" err="1"/>
            <a:t>Labourers</a:t>
          </a:r>
          <a:r>
            <a:rPr lang="en-US" sz="2300" kern="1200" dirty="0"/>
            <a:t>	</a:t>
          </a:r>
          <a:r>
            <a:rPr lang="en-US" sz="2300" kern="1200" dirty="0" smtClean="0"/>
            <a:t>(RL)</a:t>
          </a:r>
          <a:endParaRPr lang="en-US" sz="2300" kern="1200" dirty="0"/>
        </a:p>
      </dsp:txBody>
      <dsp:txXfrm>
        <a:off x="39568" y="3443604"/>
        <a:ext cx="2208324" cy="770832"/>
      </dsp:txXfrm>
    </dsp:sp>
    <dsp:sp modelId="{4C3F8BC8-07BD-4EFF-98F3-BF378C46F3E9}">
      <dsp:nvSpPr>
        <dsp:cNvPr id="0" name=""/>
        <dsp:cNvSpPr/>
      </dsp:nvSpPr>
      <dsp:spPr>
        <a:xfrm>
          <a:off x="2287460" y="4254956"/>
          <a:ext cx="6510464" cy="81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1986-87=100</a:t>
          </a:r>
        </a:p>
      </dsp:txBody>
      <dsp:txXfrm>
        <a:off x="2287460" y="4254956"/>
        <a:ext cx="6510464" cy="810400"/>
      </dsp:txXfrm>
    </dsp:sp>
    <dsp:sp modelId="{6C89D408-423E-41AE-A524-DA0BFC70EE8A}">
      <dsp:nvSpPr>
        <dsp:cNvPr id="0" name=""/>
        <dsp:cNvSpPr/>
      </dsp:nvSpPr>
      <dsp:spPr>
        <a:xfrm>
          <a:off x="0" y="4254956"/>
          <a:ext cx="2287460" cy="81040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Agricultural </a:t>
          </a:r>
          <a:r>
            <a:rPr lang="en-US" sz="2300" kern="1200" dirty="0" err="1" smtClean="0"/>
            <a:t>Labourers</a:t>
          </a:r>
          <a:r>
            <a:rPr lang="en-US" sz="2300" kern="1200" dirty="0" smtClean="0"/>
            <a:t> (AL)</a:t>
          </a:r>
          <a:r>
            <a:rPr lang="en-US" sz="2300" kern="1200" dirty="0"/>
            <a:t>	</a:t>
          </a:r>
        </a:p>
      </dsp:txBody>
      <dsp:txXfrm>
        <a:off x="39568" y="4294524"/>
        <a:ext cx="2208324" cy="7708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9A9B9-427B-4BEB-A4E7-540457E1058A}">
      <dsp:nvSpPr>
        <dsp:cNvPr id="0" name=""/>
        <dsp:cNvSpPr/>
      </dsp:nvSpPr>
      <dsp:spPr>
        <a:xfrm>
          <a:off x="1789" y="0"/>
          <a:ext cx="1721668" cy="18344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Franklin Gothic Medium Cond" panose="020B0606030402020204" pitchFamily="34" charset="0"/>
            </a:rPr>
            <a:t>CPI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1789" y="0"/>
        <a:ext cx="1721668" cy="550325"/>
      </dsp:txXfrm>
    </dsp:sp>
    <dsp:sp modelId="{871B0ECF-6358-40E5-8872-D2643F105A94}">
      <dsp:nvSpPr>
        <dsp:cNvPr id="0" name=""/>
        <dsp:cNvSpPr/>
      </dsp:nvSpPr>
      <dsp:spPr>
        <a:xfrm>
          <a:off x="173956" y="550863"/>
          <a:ext cx="1377334" cy="553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Rural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190156" y="567063"/>
        <a:ext cx="1344934" cy="520702"/>
      </dsp:txXfrm>
    </dsp:sp>
    <dsp:sp modelId="{46A4C7CE-16A8-48B8-BD15-6EB2599EFE18}">
      <dsp:nvSpPr>
        <dsp:cNvPr id="0" name=""/>
        <dsp:cNvSpPr/>
      </dsp:nvSpPr>
      <dsp:spPr>
        <a:xfrm>
          <a:off x="173956" y="1189058"/>
          <a:ext cx="1377334" cy="553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Urban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190156" y="1205258"/>
        <a:ext cx="1344934" cy="520702"/>
      </dsp:txXfrm>
    </dsp:sp>
    <dsp:sp modelId="{03691612-1B3E-4759-9A3C-D2AA57D1B71A}">
      <dsp:nvSpPr>
        <dsp:cNvPr id="0" name=""/>
        <dsp:cNvSpPr/>
      </dsp:nvSpPr>
      <dsp:spPr>
        <a:xfrm>
          <a:off x="1852583" y="0"/>
          <a:ext cx="1721668" cy="18344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Franklin Gothic Medium Cond" panose="020B0606030402020204" pitchFamily="34" charset="0"/>
            </a:rPr>
            <a:t>ITEMS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1852583" y="0"/>
        <a:ext cx="1721668" cy="550325"/>
      </dsp:txXfrm>
    </dsp:sp>
    <dsp:sp modelId="{F561DEB9-E487-4E2E-B52E-80EDBE314B6E}">
      <dsp:nvSpPr>
        <dsp:cNvPr id="0" name=""/>
        <dsp:cNvSpPr/>
      </dsp:nvSpPr>
      <dsp:spPr>
        <a:xfrm>
          <a:off x="2024749" y="550863"/>
          <a:ext cx="1377334" cy="5531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448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2040949" y="567063"/>
        <a:ext cx="1344934" cy="520702"/>
      </dsp:txXfrm>
    </dsp:sp>
    <dsp:sp modelId="{4DB0A9B3-908F-428E-99D5-99B52399B319}">
      <dsp:nvSpPr>
        <dsp:cNvPr id="0" name=""/>
        <dsp:cNvSpPr/>
      </dsp:nvSpPr>
      <dsp:spPr>
        <a:xfrm>
          <a:off x="2024749" y="1189058"/>
          <a:ext cx="1377334" cy="553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460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2040949" y="1205258"/>
        <a:ext cx="1344934" cy="5207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0CB8C-0EBE-4475-AD23-665EE5C2928F}">
      <dsp:nvSpPr>
        <dsp:cNvPr id="0" name=""/>
        <dsp:cNvSpPr/>
      </dsp:nvSpPr>
      <dsp:spPr>
        <a:xfrm>
          <a:off x="0" y="2100060"/>
          <a:ext cx="42563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FF36F-4D4B-44DB-94FC-78187B5981F1}">
      <dsp:nvSpPr>
        <dsp:cNvPr id="0" name=""/>
        <dsp:cNvSpPr/>
      </dsp:nvSpPr>
      <dsp:spPr>
        <a:xfrm>
          <a:off x="0" y="1388773"/>
          <a:ext cx="42563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872E8-421B-47FE-BAAC-ABA456A9AB9A}">
      <dsp:nvSpPr>
        <dsp:cNvPr id="0" name=""/>
        <dsp:cNvSpPr/>
      </dsp:nvSpPr>
      <dsp:spPr>
        <a:xfrm>
          <a:off x="0" y="677486"/>
          <a:ext cx="42563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2DEB0-E22B-4273-A07C-D96152DD1A7A}">
      <dsp:nvSpPr>
        <dsp:cNvPr id="0" name=""/>
        <dsp:cNvSpPr/>
      </dsp:nvSpPr>
      <dsp:spPr>
        <a:xfrm>
          <a:off x="1106646" y="70"/>
          <a:ext cx="3149685" cy="677415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Headline inflation 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106646" y="70"/>
        <a:ext cx="3149685" cy="677415"/>
      </dsp:txXfrm>
    </dsp:sp>
    <dsp:sp modelId="{F50E481B-90D2-40D8-85AB-D7FA71137CD0}">
      <dsp:nvSpPr>
        <dsp:cNvPr id="0" name=""/>
        <dsp:cNvSpPr/>
      </dsp:nvSpPr>
      <dsp:spPr>
        <a:xfrm>
          <a:off x="0" y="70"/>
          <a:ext cx="1106646" cy="677415"/>
        </a:xfrm>
        <a:prstGeom prst="round2SameRect">
          <a:avLst>
            <a:gd name="adj1" fmla="val 16670"/>
            <a:gd name="adj2" fmla="val 0"/>
          </a:avLst>
        </a:prstGeom>
        <a:solidFill>
          <a:schemeClr val="tx1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</a:rPr>
            <a:t>Entire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3075" y="33145"/>
        <a:ext cx="1040496" cy="644340"/>
      </dsp:txXfrm>
    </dsp:sp>
    <dsp:sp modelId="{151F584C-50B2-46C5-8EFB-D4FE429D4E8D}">
      <dsp:nvSpPr>
        <dsp:cNvPr id="0" name=""/>
        <dsp:cNvSpPr/>
      </dsp:nvSpPr>
      <dsp:spPr>
        <a:xfrm>
          <a:off x="1106646" y="711357"/>
          <a:ext cx="3149685" cy="677415"/>
        </a:xfrm>
        <a:prstGeom prst="rect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Food &amp; Fuel</a:t>
          </a:r>
          <a:endParaRPr lang="en-US" sz="24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106646" y="711357"/>
        <a:ext cx="3149685" cy="677415"/>
      </dsp:txXfrm>
    </dsp:sp>
    <dsp:sp modelId="{87BAE81F-4105-45F8-9554-513A2296160E}">
      <dsp:nvSpPr>
        <dsp:cNvPr id="0" name=""/>
        <dsp:cNvSpPr/>
      </dsp:nvSpPr>
      <dsp:spPr>
        <a:xfrm>
          <a:off x="0" y="711357"/>
          <a:ext cx="1106646" cy="677415"/>
        </a:xfrm>
        <a:prstGeom prst="round2SameRect">
          <a:avLst>
            <a:gd name="adj1" fmla="val 16670"/>
            <a:gd name="adj2" fmla="val 0"/>
          </a:avLst>
        </a:prstGeom>
        <a:solidFill>
          <a:srgbClr val="FFFF0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Minus</a:t>
          </a:r>
          <a:endParaRPr lang="en-US" sz="19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3075" y="744432"/>
        <a:ext cx="1040496" cy="644340"/>
      </dsp:txXfrm>
    </dsp:sp>
    <dsp:sp modelId="{7932E17C-6E38-4DA5-9E16-CF56636A7B48}">
      <dsp:nvSpPr>
        <dsp:cNvPr id="0" name=""/>
        <dsp:cNvSpPr/>
      </dsp:nvSpPr>
      <dsp:spPr>
        <a:xfrm>
          <a:off x="1106646" y="1422644"/>
          <a:ext cx="3149685" cy="677415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CORE Inflation (wt.42.9%)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106646" y="1422644"/>
        <a:ext cx="3149685" cy="677415"/>
      </dsp:txXfrm>
    </dsp:sp>
    <dsp:sp modelId="{5F13E17D-1D25-432D-9354-6C9A126B71F8}">
      <dsp:nvSpPr>
        <dsp:cNvPr id="0" name=""/>
        <dsp:cNvSpPr/>
      </dsp:nvSpPr>
      <dsp:spPr>
        <a:xfrm>
          <a:off x="0" y="1422644"/>
          <a:ext cx="1106646" cy="677415"/>
        </a:xfrm>
        <a:prstGeom prst="round2SameRect">
          <a:avLst>
            <a:gd name="adj1" fmla="val 16670"/>
            <a:gd name="adj2" fmla="val 0"/>
          </a:avLst>
        </a:prstGeom>
        <a:solidFill>
          <a:schemeClr val="tx1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</a:rPr>
            <a:t>Remainder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3075" y="1455719"/>
        <a:ext cx="1040496" cy="64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35E17-281F-4087-9FEF-5BE96259A239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4A2E4-FA1D-402F-AADB-00A9F7FF1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3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ospi.nic.in/national-sample-survey-office-nsso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72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87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55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5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0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06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hlinkClick r:id="rId3"/>
              </a:rPr>
              <a:t>National Sample Survey Office 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46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96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Labour Bureau, Chandigarh/Shimla is engaged in collection, compilation, analysis and dissemination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statistics at all-India level on different facets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such as, employment, wages and earnings, strikes and lockouts, absenteeism,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turnover,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cost, working and living conditions of workers, etc., both in organized and unorganized sector of industries. It also constructs, maintains and publishes Consumer Price Index Numbers for 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Industrial Workers (Base 2001=100)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(ii) Rural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Labourers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(Base 1986-87=100)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Agricultural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Labourers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(Base 1986-87=100).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5F5E7-23EB-E548-8807-FBA4E2A1AE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99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9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Core CPI=</a:t>
            </a:r>
          </a:p>
          <a:p>
            <a:pPr>
              <a:defRPr/>
            </a:pPr>
            <a:r>
              <a:rPr lang="en-US" sz="12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Headline CPI</a:t>
            </a:r>
          </a:p>
          <a:p>
            <a:pPr>
              <a:defRPr/>
            </a:pPr>
            <a:r>
              <a:rPr lang="en-US" sz="12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Minus (food &amp; fuel)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14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39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http://164.100.34.62:8080/Chart%20All%20India%20General%20Index_2012.aspx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2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47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88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7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13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March end 2015.</a:t>
            </a:r>
          </a:p>
          <a:p>
            <a:r>
              <a:rPr lang="en-US" dirty="0" smtClean="0"/>
              <a:t>500 crores</a:t>
            </a:r>
          </a:p>
          <a:p>
            <a:r>
              <a:rPr lang="en-US" dirty="0" smtClean="0"/>
              <a:t>Price Stabilization Fund Management Committee (PSFMC)</a:t>
            </a:r>
          </a:p>
          <a:p>
            <a:r>
              <a:rPr lang="en-US" dirty="0" smtClean="0"/>
              <a:t>Chairman: Secretary of Agri. department</a:t>
            </a:r>
          </a:p>
          <a:p>
            <a:r>
              <a:rPr lang="en-US" dirty="0" smtClean="0"/>
              <a:t>Interest free Loan to union and state agencies as “working capital”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Buy perishable agro. From farmers</a:t>
            </a:r>
          </a:p>
          <a:p>
            <a:r>
              <a:rPr lang="en-US" dirty="0" smtClean="0"/>
              <a:t>Sell cheap @end user</a:t>
            </a:r>
          </a:p>
          <a:p>
            <a:r>
              <a:rPr lang="en-US" dirty="0" smtClean="0"/>
              <a:t>Initial focus onion potatoes.</a:t>
            </a:r>
          </a:p>
          <a:p>
            <a:r>
              <a:rPr lang="en-US" dirty="0" smtClean="0"/>
              <a:t>States to setup their own funds- contribution 50:50 (Gen.), 75:25 (NE)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73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http://www.businesstoday.in/opinion/prosaic-view/iip-wpi-base-year-adjustment-can-totally-change-way-gdp-is-measured-but-india-needs-data-collections-overhaul/story/252391.html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84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24%</a:t>
            </a:r>
            <a:r>
              <a:rPr lang="en-US" baseline="0" dirty="0"/>
              <a:t> hike by 7</a:t>
            </a:r>
            <a:r>
              <a:rPr lang="en-US" baseline="30000" dirty="0"/>
              <a:t>th</a:t>
            </a:r>
            <a:r>
              <a:rPr lang="en-US" baseline="0" dirty="0"/>
              <a:t> PC</a:t>
            </a:r>
          </a:p>
          <a:p>
            <a:r>
              <a:rPr lang="en-US" baseline="0" dirty="0"/>
              <a:t>PM </a:t>
            </a:r>
            <a:r>
              <a:rPr lang="en-US" baseline="0" dirty="0" err="1"/>
              <a:t>Uijawaala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4A8A-850A-4D71-951D-25FB5EA66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79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01D12-BC49-4959-A037-AAB78BDB8A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47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01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02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0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https://rbidocs.rbi.org.in/rdocs/Publications/PDFs/IESH0603201701872E6E72E847699C0DA2DB176BBAC1.PDF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4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49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55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http://eaindustry.nic.in/eight_core_infra/eight_infra.pdf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3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2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21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09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1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– tax?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6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https://books.google.co.in/books?id=MJsJDKexrTcC&amp;pg=PA282&amp;dq=deflationary+spiral&amp;hl=en&amp;sa=X&amp;ved=0ahUKEwjglqqH7o3OAhWHK48KHQRyDOgQ6AEIKDAC#v=onepage&amp;q=deflationary%20spiral&amp;f=false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82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85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A2E4-FA1D-402F-AADB-00A9F7FF18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AMBum9_RkuMmhukkgSgOHbvv2LnOFtJ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0.png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jZ4RtMaU9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hyperlink" Target="https://www.youtube.com/watch?v=GjOeS2pbjT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diagramDrawing" Target="../diagrams/drawing8.xml"/><Relationship Id="rId18" Type="http://schemas.openxmlformats.org/officeDocument/2006/relationships/diagramColors" Target="../diagrams/colors9.xml"/><Relationship Id="rId3" Type="http://schemas.openxmlformats.org/officeDocument/2006/relationships/image" Target="../media/image64.png"/><Relationship Id="rId21" Type="http://schemas.openxmlformats.org/officeDocument/2006/relationships/image" Target="../media/image72.png"/><Relationship Id="rId7" Type="http://schemas.openxmlformats.org/officeDocument/2006/relationships/image" Target="../media/image68.png"/><Relationship Id="rId12" Type="http://schemas.openxmlformats.org/officeDocument/2006/relationships/diagramColors" Target="../diagrams/colors8.xml"/><Relationship Id="rId17" Type="http://schemas.openxmlformats.org/officeDocument/2006/relationships/diagramQuickStyle" Target="../diagrams/quickStyle9.xml"/><Relationship Id="rId2" Type="http://schemas.openxmlformats.org/officeDocument/2006/relationships/notesSlide" Target="../notesSlides/notesSlide20.xml"/><Relationship Id="rId16" Type="http://schemas.openxmlformats.org/officeDocument/2006/relationships/diagramLayout" Target="../diagrams/layout9.xml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66.png"/><Relationship Id="rId15" Type="http://schemas.openxmlformats.org/officeDocument/2006/relationships/diagramData" Target="../diagrams/data9.xml"/><Relationship Id="rId10" Type="http://schemas.openxmlformats.org/officeDocument/2006/relationships/diagramLayout" Target="../diagrams/layout8.xml"/><Relationship Id="rId19" Type="http://schemas.microsoft.com/office/2007/relationships/diagramDrawing" Target="../diagrams/drawing9.xml"/><Relationship Id="rId4" Type="http://schemas.openxmlformats.org/officeDocument/2006/relationships/image" Target="../media/image65.jpeg"/><Relationship Id="rId9" Type="http://schemas.openxmlformats.org/officeDocument/2006/relationships/diagramData" Target="../diagrams/data8.xml"/><Relationship Id="rId14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chart" Target="../charts/chart1.xm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-cLk2ZkoyZM&amp;list=PLAMBum9_RkuNOlyOeBDvv-Nr5C6xbTp1D&amp;index=16" TargetMode="Externa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92.jpeg"/><Relationship Id="rId7" Type="http://schemas.openxmlformats.org/officeDocument/2006/relationships/diagramData" Target="../diagrams/data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microsoft.com/office/2007/relationships/diagramDrawing" Target="../diagrams/drawing10.xml"/><Relationship Id="rId5" Type="http://schemas.openxmlformats.org/officeDocument/2006/relationships/image" Target="../media/image93.jpe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66.png"/><Relationship Id="rId9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01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04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04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19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"/>
          <a:stretch/>
        </p:blipFill>
        <p:spPr>
          <a:xfrm>
            <a:off x="-8388" y="-7850"/>
            <a:ext cx="9127222" cy="703562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97668546"/>
              </p:ext>
            </p:extLst>
          </p:nvPr>
        </p:nvGraphicFramePr>
        <p:xfrm>
          <a:off x="-171450" y="-6318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230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4754F1-21FD-4CE4-B2AC-FDC700FCA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84754F1-21FD-4CE4-B2AC-FDC700FCA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4CBC4B-D505-42A5-9C52-D7D194402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A4CBC4B-D505-42A5-9C52-D7D1944028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3CE5DB-0D20-4A08-9FF9-FB7D3A600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BF3CE5DB-0D20-4A08-9FF9-FB7D3A600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8849235-89A2-4C5F-BD43-A7FBEBE59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E8849235-89A2-4C5F-BD43-A7FBEBE59D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778" y="1603284"/>
            <a:ext cx="8794367" cy="3935593"/>
            <a:chOff x="1778" y="1603284"/>
            <a:chExt cx="8794367" cy="3935593"/>
          </a:xfrm>
        </p:grpSpPr>
        <p:sp>
          <p:nvSpPr>
            <p:cNvPr id="21" name="L-Shape 20"/>
            <p:cNvSpPr/>
            <p:nvPr/>
          </p:nvSpPr>
          <p:spPr>
            <a:xfrm rot="5400000">
              <a:off x="6599244" y="1057089"/>
              <a:ext cx="1645220" cy="273761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L-Shape 14"/>
            <p:cNvSpPr/>
            <p:nvPr/>
          </p:nvSpPr>
          <p:spPr>
            <a:xfrm rot="5400000">
              <a:off x="547973" y="2554482"/>
              <a:ext cx="1645220" cy="273761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273345" y="3372437"/>
              <a:ext cx="2471529" cy="2166440"/>
            </a:xfrm>
            <a:custGeom>
              <a:avLst/>
              <a:gdLst>
                <a:gd name="connsiteX0" fmla="*/ 0 w 2471529"/>
                <a:gd name="connsiteY0" fmla="*/ 0 h 2166440"/>
                <a:gd name="connsiteX1" fmla="*/ 2471529 w 2471529"/>
                <a:gd name="connsiteY1" fmla="*/ 0 h 2166440"/>
                <a:gd name="connsiteX2" fmla="*/ 2471529 w 2471529"/>
                <a:gd name="connsiteY2" fmla="*/ 2166440 h 2166440"/>
                <a:gd name="connsiteX3" fmla="*/ 0 w 2471529"/>
                <a:gd name="connsiteY3" fmla="*/ 2166440 h 2166440"/>
                <a:gd name="connsiteX4" fmla="*/ 0 w 2471529"/>
                <a:gd name="connsiteY4" fmla="*/ 0 h 216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529" h="2166440">
                  <a:moveTo>
                    <a:pt x="0" y="0"/>
                  </a:moveTo>
                  <a:lnTo>
                    <a:pt x="2471529" y="0"/>
                  </a:lnTo>
                  <a:lnTo>
                    <a:pt x="2471529" y="2166440"/>
                  </a:lnTo>
                  <a:lnTo>
                    <a:pt x="0" y="21664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590" tIns="148590" rIns="148590" bIns="148590" numCol="1" spcCol="1270" anchor="t" anchorCtr="0">
              <a:noAutofit/>
            </a:bodyPr>
            <a:lstStyle/>
            <a:p>
              <a:pPr marL="0" lvl="0" indent="0" algn="l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900" kern="1200" dirty="0">
                  <a:solidFill>
                    <a:schemeClr val="bg1"/>
                  </a:solidFill>
                </a:rPr>
                <a:t>Deflation</a:t>
              </a:r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2278549" y="2352936"/>
              <a:ext cx="466326" cy="466326"/>
            </a:xfrm>
            <a:prstGeom prst="triangle">
              <a:avLst>
                <a:gd name="adj" fmla="val 10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L-Shape 17"/>
            <p:cNvSpPr/>
            <p:nvPr/>
          </p:nvSpPr>
          <p:spPr>
            <a:xfrm rot="5400000">
              <a:off x="3573609" y="1805785"/>
              <a:ext cx="1645220" cy="273761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3298980" y="2623741"/>
              <a:ext cx="2471529" cy="2166440"/>
            </a:xfrm>
            <a:custGeom>
              <a:avLst/>
              <a:gdLst>
                <a:gd name="connsiteX0" fmla="*/ 0 w 2471529"/>
                <a:gd name="connsiteY0" fmla="*/ 0 h 2166440"/>
                <a:gd name="connsiteX1" fmla="*/ 2471529 w 2471529"/>
                <a:gd name="connsiteY1" fmla="*/ 0 h 2166440"/>
                <a:gd name="connsiteX2" fmla="*/ 2471529 w 2471529"/>
                <a:gd name="connsiteY2" fmla="*/ 2166440 h 2166440"/>
                <a:gd name="connsiteX3" fmla="*/ 0 w 2471529"/>
                <a:gd name="connsiteY3" fmla="*/ 2166440 h 2166440"/>
                <a:gd name="connsiteX4" fmla="*/ 0 w 2471529"/>
                <a:gd name="connsiteY4" fmla="*/ 0 h 216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529" h="2166440">
                  <a:moveTo>
                    <a:pt x="0" y="0"/>
                  </a:moveTo>
                  <a:lnTo>
                    <a:pt x="2471529" y="0"/>
                  </a:lnTo>
                  <a:lnTo>
                    <a:pt x="2471529" y="2166440"/>
                  </a:lnTo>
                  <a:lnTo>
                    <a:pt x="0" y="21664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590" tIns="148590" rIns="148590" bIns="148590" numCol="1" spcCol="1270" anchor="t" anchorCtr="0">
              <a:noAutofit/>
            </a:bodyPr>
            <a:lstStyle/>
            <a:p>
              <a:pPr marL="0" lvl="0" indent="0" algn="l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900" kern="1200" dirty="0">
                  <a:solidFill>
                    <a:schemeClr val="bg1"/>
                  </a:solidFill>
                </a:rPr>
                <a:t>General Price Level</a:t>
              </a:r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5304184" y="1604240"/>
              <a:ext cx="466326" cy="466326"/>
            </a:xfrm>
            <a:prstGeom prst="triangle">
              <a:avLst>
                <a:gd name="adj" fmla="val 10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6324616" y="1875045"/>
              <a:ext cx="2471529" cy="2166440"/>
            </a:xfrm>
            <a:custGeom>
              <a:avLst/>
              <a:gdLst>
                <a:gd name="connsiteX0" fmla="*/ 0 w 2471529"/>
                <a:gd name="connsiteY0" fmla="*/ 0 h 2166440"/>
                <a:gd name="connsiteX1" fmla="*/ 2471529 w 2471529"/>
                <a:gd name="connsiteY1" fmla="*/ 0 h 2166440"/>
                <a:gd name="connsiteX2" fmla="*/ 2471529 w 2471529"/>
                <a:gd name="connsiteY2" fmla="*/ 2166440 h 2166440"/>
                <a:gd name="connsiteX3" fmla="*/ 0 w 2471529"/>
                <a:gd name="connsiteY3" fmla="*/ 2166440 h 2166440"/>
                <a:gd name="connsiteX4" fmla="*/ 0 w 2471529"/>
                <a:gd name="connsiteY4" fmla="*/ 0 h 216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529" h="2166440">
                  <a:moveTo>
                    <a:pt x="0" y="0"/>
                  </a:moveTo>
                  <a:lnTo>
                    <a:pt x="2471529" y="0"/>
                  </a:lnTo>
                  <a:lnTo>
                    <a:pt x="2471529" y="2166440"/>
                  </a:lnTo>
                  <a:lnTo>
                    <a:pt x="0" y="21664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590" tIns="148590" rIns="148590" bIns="148590" numCol="1" spcCol="1270" anchor="t" anchorCtr="0">
              <a:noAutofit/>
            </a:bodyPr>
            <a:lstStyle/>
            <a:p>
              <a:pPr marL="0" lvl="0" indent="0" algn="l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900" kern="1200" dirty="0">
                  <a:solidFill>
                    <a:schemeClr val="bg1"/>
                  </a:solidFill>
                </a:rPr>
                <a:t>Inflation</a:t>
              </a:r>
            </a:p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000" kern="1200" dirty="0" smtClean="0">
                  <a:solidFill>
                    <a:schemeClr val="bg1"/>
                  </a:solidFill>
                </a:rPr>
                <a:t>Cost-Push</a:t>
              </a:r>
            </a:p>
            <a:p>
              <a:pPr marL="285750" lvl="1" indent="-285750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3000" dirty="0">
                  <a:solidFill>
                    <a:schemeClr val="bg1"/>
                  </a:solidFill>
                </a:rPr>
                <a:t>Demand-Pull</a:t>
              </a:r>
            </a:p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000" kern="1200" dirty="0" smtClean="0">
                  <a:solidFill>
                    <a:schemeClr val="bg1"/>
                  </a:solidFill>
                </a:rPr>
                <a:t>Monetary </a:t>
              </a:r>
              <a:endParaRPr lang="en-US" sz="3000" kern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8239"/>
            <a:ext cx="1763486" cy="1876048"/>
          </a:xfrm>
          <a:prstGeom prst="rect">
            <a:avLst/>
          </a:prstGeom>
        </p:spPr>
      </p:pic>
      <p:sp>
        <p:nvSpPr>
          <p:cNvPr id="4" name="Arrow: Right 3"/>
          <p:cNvSpPr/>
          <p:nvPr/>
        </p:nvSpPr>
        <p:spPr>
          <a:xfrm>
            <a:off x="1732379" y="288507"/>
            <a:ext cx="6242180" cy="1073020"/>
          </a:xfrm>
          <a:prstGeom prst="rightArrow">
            <a:avLst>
              <a:gd name="adj1" fmla="val 92108"/>
              <a:gd name="adj2" fmla="val 28696"/>
            </a:avLst>
          </a:prstGeom>
          <a:ln w="57150">
            <a:solidFill>
              <a:srgbClr val="FF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Philip Curve: inflation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∝ 1/ unemployment</a:t>
            </a:r>
            <a:endParaRPr lang="en-US" sz="2400" dirty="0"/>
          </a:p>
          <a:p>
            <a:pPr algn="ctr"/>
            <a:r>
              <a:rPr lang="en-US" sz="2400" dirty="0"/>
              <a:t>But Stagflation: inflation &amp; unemployment both </a:t>
            </a:r>
            <a:r>
              <a:rPr lang="en-US" sz="2400" dirty="0">
                <a:latin typeface="Franklin Gothic Demi" panose="020B0703020102020204" pitchFamily="34" charset="0"/>
              </a:rPr>
              <a:t>▲</a:t>
            </a:r>
            <a:endParaRPr lang="en-US" sz="2400" dirty="0"/>
          </a:p>
        </p:txBody>
      </p:sp>
      <p:sp>
        <p:nvSpPr>
          <p:cNvPr id="5" name="Speech Bubble: Rectangle 4"/>
          <p:cNvSpPr/>
          <p:nvPr/>
        </p:nvSpPr>
        <p:spPr>
          <a:xfrm>
            <a:off x="2439005" y="3992613"/>
            <a:ext cx="3844212" cy="2693937"/>
          </a:xfrm>
          <a:prstGeom prst="wedgeRectCallout">
            <a:avLst>
              <a:gd name="adj1" fmla="val 57139"/>
              <a:gd name="adj2" fmla="val -87171"/>
            </a:avLst>
          </a:prstGeom>
          <a:solidFill>
            <a:schemeClr val="accent1">
              <a:lumMod val="50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/>
              <a:t>Rate of inflation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Creeping (single digit</a:t>
            </a:r>
            <a:r>
              <a:rPr lang="en-US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Walking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Galloping  (double digit)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Hyperinflation (max</a:t>
            </a:r>
            <a:r>
              <a:rPr lang="en-US" sz="2800" dirty="0" smtClean="0"/>
              <a:t>. RGSLLY in Germany)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68" y="3957046"/>
            <a:ext cx="2302978" cy="1530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8" y="5281779"/>
            <a:ext cx="2275114" cy="1501576"/>
          </a:xfrm>
          <a:prstGeom prst="rect">
            <a:avLst/>
          </a:prstGeom>
        </p:spPr>
      </p:pic>
      <p:sp>
        <p:nvSpPr>
          <p:cNvPr id="7" name="Arrow: Curved Down 6"/>
          <p:cNvSpPr/>
          <p:nvPr/>
        </p:nvSpPr>
        <p:spPr>
          <a:xfrm rot="20625750">
            <a:off x="1881384" y="1501651"/>
            <a:ext cx="4367716" cy="1688840"/>
          </a:xfrm>
          <a:prstGeom prst="curved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2D050"/>
                </a:solidFill>
              </a:rPr>
              <a:t>Reflation:</a:t>
            </a:r>
          </a:p>
          <a:p>
            <a:pPr algn="ctr"/>
            <a:r>
              <a:rPr lang="en-US" sz="2000" dirty="0">
                <a:solidFill>
                  <a:srgbClr val="92D050"/>
                </a:solidFill>
              </a:rPr>
              <a:t>Using fiscal | monetary policy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434" y="964470"/>
            <a:ext cx="1269510" cy="16592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3989" y="4124994"/>
            <a:ext cx="2183750" cy="12478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972301" y="4853686"/>
            <a:ext cx="2171700" cy="1929668"/>
            <a:chOff x="6486861" y="5040652"/>
            <a:chExt cx="2534212" cy="19787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3940" y="5040652"/>
              <a:ext cx="1780905" cy="152244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486861" y="6168031"/>
              <a:ext cx="2534212" cy="85132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inflation favors the debtor over the lender</a:t>
              </a:r>
              <a:r>
                <a:rPr lang="en-US" sz="1600" dirty="0" smtClean="0"/>
                <a:t>.</a:t>
              </a:r>
              <a:r>
                <a:rPr lang="hi-IN" sz="1600" dirty="0" smtClean="0"/>
                <a:t> </a:t>
              </a:r>
              <a:r>
                <a:rPr lang="en-US" sz="1600" dirty="0" smtClean="0"/>
                <a:t>Recall nominal vs. real interest.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Price, supply, demand </a:t>
            </a:r>
            <a:r>
              <a:rPr lang="en-US" dirty="0" smtClean="0"/>
              <a:t>&amp; elasticity: Micro economics </a:t>
            </a:r>
            <a:r>
              <a:rPr lang="en-US" dirty="0" smtClean="0">
                <a:hlinkClick r:id="rId3"/>
              </a:rPr>
              <a:t>self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5887809" cy="3609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0471" y="3562349"/>
            <a:ext cx="5793529" cy="34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"/>
          <a:stretch/>
        </p:blipFill>
        <p:spPr>
          <a:xfrm>
            <a:off x="-8388" y="-7850"/>
            <a:ext cx="9127222" cy="703562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24007220"/>
              </p:ext>
            </p:extLst>
          </p:nvPr>
        </p:nvGraphicFramePr>
        <p:xfrm>
          <a:off x="-171450" y="-6318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29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4599"/>
            <a:ext cx="2239205" cy="1676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8463" y="186357"/>
            <a:ext cx="1219489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94" y="2593291"/>
            <a:ext cx="1796495" cy="17964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86699" y="163406"/>
            <a:ext cx="1219489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2017</a:t>
            </a:r>
            <a:endParaRPr lang="en-US" sz="2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8464" y="988614"/>
            <a:ext cx="1219489" cy="600164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699" y="991293"/>
            <a:ext cx="1219489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78464" y="2056133"/>
            <a:ext cx="1219489" cy="600164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86699" y="2063580"/>
            <a:ext cx="1219489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33175" y="3123651"/>
            <a:ext cx="1219489" cy="600164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6700" y="3135868"/>
            <a:ext cx="1219489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1200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9510" y="5227582"/>
                <a:ext cx="8014630" cy="1264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𝐈𝐧𝐟𝐥𝐚𝐭𝐢𝐨𝐧</m:t>
                      </m:r>
                      <m:r>
                        <a:rPr lang="en-US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𝐏𝐫𝐢𝐜𝐞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𝐂𝐮𝐫𝐫𝐞𝐧𝐭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𝐘𝐞𝐚𝐫</m:t>
                          </m:r>
                        </m:num>
                        <m:den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𝐏𝐫𝐢𝐜𝐞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𝐁𝐚𝐬𝐞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𝐲𝐞𝐚𝐫</m:t>
                          </m:r>
                        </m:den>
                      </m:f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0" y="5227582"/>
                <a:ext cx="8014630" cy="1264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926015" y="479199"/>
                <a:ext cx="3217985" cy="140275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effectLst/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4800" b="0" i="1" smtClean="0"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4800" b="0" i="1" smtClean="0">
                          <a:effectLst/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sz="4800" dirty="0">
                  <a:effectLst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015" y="479199"/>
                <a:ext cx="3217985" cy="14027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50083" y="0"/>
            <a:ext cx="104503" cy="4870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6"/>
          <p:cNvSpPr/>
          <p:nvPr/>
        </p:nvSpPr>
        <p:spPr>
          <a:xfrm>
            <a:off x="1765135" y="2050411"/>
            <a:ext cx="628794" cy="592717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1729151" y="3127374"/>
            <a:ext cx="628794" cy="592717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/>
          <p:cNvSpPr/>
          <p:nvPr/>
        </p:nvSpPr>
        <p:spPr>
          <a:xfrm>
            <a:off x="1270539" y="4352129"/>
            <a:ext cx="714019" cy="499290"/>
          </a:xfrm>
          <a:prstGeom prst="mathEqua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58973" y="4090978"/>
            <a:ext cx="1625985" cy="769441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1060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91320" y="4069603"/>
            <a:ext cx="1625985" cy="769441"/>
          </a:xfrm>
          <a:prstGeom prst="rect">
            <a:avLst/>
          </a:prstGeom>
          <a:solidFill>
            <a:srgbClr val="F2CED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1275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836959" y="3869836"/>
                <a:ext cx="3279132" cy="11689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1275</m:t>
                          </m:r>
                        </m:num>
                        <m:den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</a:rPr>
                            <m:t>1060</m:t>
                          </m:r>
                        </m:den>
                      </m:f>
                      <m:r>
                        <a:rPr lang="en-US" sz="4000" b="0" i="1" smtClean="0">
                          <a:effectLst/>
                          <a:latin typeface="Cambria Math" panose="02040503050406030204" pitchFamily="18" charset="0"/>
                        </a:rPr>
                        <m:t>=20.3%</m:t>
                      </m:r>
                    </m:oMath>
                  </m:oMathPara>
                </a14:m>
                <a:endParaRPr lang="en-US" sz="4000" dirty="0">
                  <a:effectLst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959" y="3869836"/>
                <a:ext cx="3279132" cy="11689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5426975" y="2253775"/>
            <a:ext cx="3689116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But are all commodities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bought in same quantity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and frequency every day?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2195" y="1387268"/>
            <a:ext cx="2220745" cy="14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" grpId="0" animBg="1"/>
      <p:bldP spid="7" grpId="0" animBg="1"/>
      <p:bldP spid="21" grpId="0" animBg="1"/>
      <p:bldP spid="8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31913302"/>
              </p:ext>
            </p:extLst>
          </p:nvPr>
        </p:nvGraphicFramePr>
        <p:xfrm>
          <a:off x="2100020" y="0"/>
          <a:ext cx="7043980" cy="52812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8796">
                  <a:extLst>
                    <a:ext uri="{9D8B030D-6E8A-4147-A177-3AD203B41FA5}">
                      <a16:colId xmlns:a16="http://schemas.microsoft.com/office/drawing/2014/main" val="1622355395"/>
                    </a:ext>
                  </a:extLst>
                </a:gridCol>
                <a:gridCol w="1408796">
                  <a:extLst>
                    <a:ext uri="{9D8B030D-6E8A-4147-A177-3AD203B41FA5}">
                      <a16:colId xmlns:a16="http://schemas.microsoft.com/office/drawing/2014/main" val="4184071091"/>
                    </a:ext>
                  </a:extLst>
                </a:gridCol>
                <a:gridCol w="1408796">
                  <a:extLst>
                    <a:ext uri="{9D8B030D-6E8A-4147-A177-3AD203B41FA5}">
                      <a16:colId xmlns:a16="http://schemas.microsoft.com/office/drawing/2014/main" val="882236996"/>
                    </a:ext>
                  </a:extLst>
                </a:gridCol>
                <a:gridCol w="1408796">
                  <a:extLst>
                    <a:ext uri="{9D8B030D-6E8A-4147-A177-3AD203B41FA5}">
                      <a16:colId xmlns:a16="http://schemas.microsoft.com/office/drawing/2014/main" val="1965585567"/>
                    </a:ext>
                  </a:extLst>
                </a:gridCol>
                <a:gridCol w="1408796">
                  <a:extLst>
                    <a:ext uri="{9D8B030D-6E8A-4147-A177-3AD203B41FA5}">
                      <a16:colId xmlns:a16="http://schemas.microsoft.com/office/drawing/2014/main" val="1026109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Base</a:t>
                      </a:r>
                      <a:r>
                        <a:rPr lang="en-US" sz="2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Year </a:t>
                      </a:r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2012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Current</a:t>
                      </a:r>
                      <a:r>
                        <a:rPr lang="en-US" sz="2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Year </a:t>
                      </a:r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2017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 ratio (‘17/’12)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Ratio</a:t>
                      </a:r>
                      <a:r>
                        <a:rPr lang="en-US" sz="2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</a:p>
                    <a:p>
                      <a:pPr algn="ctr"/>
                      <a:r>
                        <a:rPr lang="en-US" sz="2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weight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81352"/>
                  </a:ext>
                </a:extLst>
              </a:tr>
              <a:tr h="1116623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45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953180"/>
                  </a:ext>
                </a:extLst>
              </a:tr>
              <a:tr h="1011115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60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60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1.2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049769"/>
                  </a:ext>
                </a:extLst>
              </a:tr>
              <a:tr h="1019908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1000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1200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1.2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65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---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---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129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27161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6" y="2091133"/>
            <a:ext cx="2318335" cy="1514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903" y="3361852"/>
            <a:ext cx="1405998" cy="1405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6" y="829709"/>
            <a:ext cx="2239205" cy="167691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3224322" y="1115511"/>
            <a:ext cx="306011" cy="3688692"/>
          </a:xfrm>
          <a:prstGeom prst="downArrow">
            <a:avLst/>
          </a:prstGeom>
          <a:solidFill>
            <a:srgbClr val="FFFF00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00020" y="1"/>
            <a:ext cx="1414706" cy="5281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8837989" y="1079158"/>
            <a:ext cx="306011" cy="3688692"/>
          </a:xfrm>
          <a:prstGeom prst="downArrow">
            <a:avLst/>
          </a:prstGeom>
          <a:solidFill>
            <a:srgbClr val="FFFF00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00020" y="5307947"/>
                <a:ext cx="7031651" cy="1040734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𝑰𝒏𝒇𝒍𝒂𝒕𝒊𝒐𝒏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𝟏𝟐𝟗</m:t>
                          </m:r>
                        </m:num>
                        <m:den>
                          <m:r>
                            <a:rPr lang="en-US" sz="3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020" y="5307947"/>
                <a:ext cx="7031651" cy="1040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377621" y="0"/>
            <a:ext cx="1414706" cy="5281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60811" y="0"/>
            <a:ext cx="1414706" cy="5281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nut 2"/>
          <p:cNvSpPr/>
          <p:nvPr/>
        </p:nvSpPr>
        <p:spPr>
          <a:xfrm>
            <a:off x="2009775" y="1115511"/>
            <a:ext cx="1504951" cy="1275264"/>
          </a:xfrm>
          <a:prstGeom prst="donut">
            <a:avLst>
              <a:gd name="adj" fmla="val 1005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7626720" y="1115511"/>
            <a:ext cx="1504951" cy="1275264"/>
          </a:xfrm>
          <a:prstGeom prst="donut">
            <a:avLst>
              <a:gd name="adj" fmla="val 1005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6121769" y="1115511"/>
            <a:ext cx="1504951" cy="1275264"/>
          </a:xfrm>
          <a:prstGeom prst="donut">
            <a:avLst>
              <a:gd name="adj" fmla="val 1005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11" grpId="0" animBg="1"/>
      <p:bldP spid="13" grpId="0" animBg="1"/>
      <p:bldP spid="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88852" y="2152378"/>
                <a:ext cx="5179431" cy="145238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45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45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nary>
                        </m:den>
                      </m:f>
                      <m:r>
                        <a:rPr lang="en-US" sz="4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52" y="2152378"/>
                <a:ext cx="5179431" cy="1452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46097" y="902995"/>
                <a:ext cx="7093288" cy="11378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𝑾𝒉𝒆𝒓𝒆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𝑷𝒓𝒊𝒄𝒆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𝒄𝒖𝒓𝒓𝒆𝒏𝒕</m:t>
                          </m:r>
                        </m:num>
                        <m:den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𝑷𝒓𝒊𝒄𝒆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𝑩𝒂𝒔𝒆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𝒚𝒆𝒂𝒓</m:t>
                          </m:r>
                        </m:den>
                      </m:f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097" y="902995"/>
                <a:ext cx="7093288" cy="1137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3780692" y="1608244"/>
            <a:ext cx="70339" cy="5400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86730" y="3716270"/>
                <a:ext cx="6294487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𝑾𝒉𝒆𝒓𝒆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assigned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each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</a:rPr>
                        <m:t>commodity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30" y="3716270"/>
                <a:ext cx="6294487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378567" y="3160679"/>
            <a:ext cx="307732" cy="7255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Inflation (even production): Laspeyres formula (German)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16" y="795523"/>
            <a:ext cx="1566046" cy="1908976"/>
          </a:xfrm>
          <a:prstGeom prst="rect">
            <a:avLst/>
          </a:prstGeom>
        </p:spPr>
      </p:pic>
      <p:sp>
        <p:nvSpPr>
          <p:cNvPr id="7" name="Flowchart: Process 6"/>
          <p:cNvSpPr/>
          <p:nvPr/>
        </p:nvSpPr>
        <p:spPr>
          <a:xfrm>
            <a:off x="1052124" y="4961618"/>
            <a:ext cx="7629093" cy="184660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indexes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German economist: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Laspeyer’s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index.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German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economist: Hermann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Paasche's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economist Irving Fisher's index: "ideal"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index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because it's 'geometric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avg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 of above two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91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</a:t>
            </a:r>
            <a:r>
              <a:rPr lang="en-US" dirty="0"/>
              <a:t>inflation </a:t>
            </a:r>
            <a:r>
              <a:rPr lang="en-US" dirty="0" smtClean="0"/>
              <a:t>&amp; </a:t>
            </a:r>
            <a:r>
              <a:rPr lang="en-US" dirty="0"/>
              <a:t>production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083471"/>
              </p:ext>
            </p:extLst>
          </p:nvPr>
        </p:nvGraphicFramePr>
        <p:xfrm>
          <a:off x="2215660" y="1011115"/>
          <a:ext cx="5618286" cy="5577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2762">
                  <a:extLst>
                    <a:ext uri="{9D8B030D-6E8A-4147-A177-3AD203B41FA5}">
                      <a16:colId xmlns:a16="http://schemas.microsoft.com/office/drawing/2014/main" val="1622355395"/>
                    </a:ext>
                  </a:extLst>
                </a:gridCol>
                <a:gridCol w="1872762">
                  <a:extLst>
                    <a:ext uri="{9D8B030D-6E8A-4147-A177-3AD203B41FA5}">
                      <a16:colId xmlns:a16="http://schemas.microsoft.com/office/drawing/2014/main" val="4184071091"/>
                    </a:ext>
                  </a:extLst>
                </a:gridCol>
                <a:gridCol w="1872762">
                  <a:extLst>
                    <a:ext uri="{9D8B030D-6E8A-4147-A177-3AD203B41FA5}">
                      <a16:colId xmlns:a16="http://schemas.microsoft.com/office/drawing/2014/main" val="88223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Index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Base Year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Who?</a:t>
                      </a:r>
                      <a:endParaRPr lang="en-US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381352"/>
                  </a:ext>
                </a:extLst>
              </a:tr>
              <a:tr h="1116623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CPI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2012</a:t>
                      </a:r>
                    </a:p>
                    <a:p>
                      <a:pPr algn="ctr"/>
                      <a:r>
                        <a:rPr lang="en-US" sz="4400" strike="sng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2010</a:t>
                      </a:r>
                      <a:endParaRPr lang="en-US" sz="4400" strike="sng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CSO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953180"/>
                  </a:ext>
                </a:extLst>
              </a:tr>
              <a:tr h="1011115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WPI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2011</a:t>
                      </a:r>
                    </a:p>
                    <a:p>
                      <a:pPr algn="ctr"/>
                      <a:r>
                        <a:rPr lang="en-US" sz="4400" strike="sng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2004</a:t>
                      </a:r>
                      <a:endParaRPr lang="en-US" sz="4400" strike="sng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049769"/>
                  </a:ext>
                </a:extLst>
              </a:tr>
              <a:tr h="1019908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IIP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2011</a:t>
                      </a:r>
                    </a:p>
                    <a:p>
                      <a:pPr algn="ctr"/>
                      <a:r>
                        <a:rPr lang="en-US" sz="4400" strike="sng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2004</a:t>
                      </a:r>
                      <a:endParaRPr lang="en-US" sz="4400" strike="sng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65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linkClick r:id="rId3"/>
                        </a:rPr>
                        <a:t>GDP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2011</a:t>
                      </a:r>
                      <a:endParaRPr lang="en-US" sz="4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7161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987561" y="2953074"/>
            <a:ext cx="1784839" cy="1314126"/>
          </a:xfrm>
          <a:prstGeom prst="rect">
            <a:avLst/>
          </a:prstGeom>
          <a:solidFill>
            <a:srgbClr val="EAE9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Eco. </a:t>
            </a:r>
            <a:r>
              <a:rPr lang="en-US" sz="2800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Advisor, </a:t>
            </a: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DIPP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35" y="1952698"/>
            <a:ext cx="2518848" cy="3070421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>
          <a:xfrm>
            <a:off x="390525" y="5964701"/>
            <a:ext cx="2274558" cy="6242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NOT Laspeyres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772400" y="1548415"/>
            <a:ext cx="1371600" cy="951475"/>
          </a:xfrm>
          <a:prstGeom prst="wedgeRectCallout">
            <a:avLst>
              <a:gd name="adj1" fmla="val -65064"/>
              <a:gd name="adj2" fmla="val -151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Earlier base year was 2010, but updated in 2015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772400" y="2570796"/>
            <a:ext cx="1371600" cy="1550198"/>
          </a:xfrm>
          <a:prstGeom prst="wedgeRectCallout">
            <a:avLst>
              <a:gd name="adj1" fmla="val -65064"/>
              <a:gd name="adj2" fmla="val 19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Earlier base year was 2004, but updated in 2017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772400" y="4414503"/>
            <a:ext cx="1371600" cy="1550198"/>
          </a:xfrm>
          <a:prstGeom prst="wedgeRectCallout">
            <a:avLst>
              <a:gd name="adj1" fmla="val -65064"/>
              <a:gd name="adj2" fmla="val -151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Earlier base year was 2004, but updated in 2017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44509" y="1011115"/>
            <a:ext cx="3199491" cy="4827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-Down Arrow 1"/>
          <p:cNvSpPr/>
          <p:nvPr/>
        </p:nvSpPr>
        <p:spPr>
          <a:xfrm>
            <a:off x="2215660" y="1442715"/>
            <a:ext cx="600075" cy="4090385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Laspeyres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2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400204"/>
              </p:ext>
            </p:extLst>
          </p:nvPr>
        </p:nvGraphicFramePr>
        <p:xfrm>
          <a:off x="173037" y="133350"/>
          <a:ext cx="8797925" cy="6115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652" y="4440241"/>
            <a:ext cx="1772310" cy="241775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105025" y="5438775"/>
            <a:ext cx="5210175" cy="122872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IYB: Ch.6 Basic Economic Data</a:t>
            </a:r>
          </a:p>
        </p:txBody>
      </p:sp>
    </p:spTree>
    <p:extLst>
      <p:ext uri="{BB962C8B-B14F-4D97-AF65-F5344CB8AC3E}">
        <p14:creationId xmlns:p14="http://schemas.microsoft.com/office/powerpoint/2010/main" val="110621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2701BB-1E10-4920-A40E-FC9F786F4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B42701BB-1E10-4920-A40E-FC9F786F43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4D4C45-8F2A-4B75-841E-CB485CEC9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94D4C45-8F2A-4B75-841E-CB485CEC9A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573000-1164-4529-A750-DD2C5C0FC4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3D573000-1164-4529-A750-DD2C5C0FC4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ACC151F-2D0E-402F-A975-2D22CC226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EACC151F-2D0E-402F-A975-2D22CC226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2008</a:t>
            </a:r>
            <a:r>
              <a:rPr lang="en-US" dirty="0" smtClean="0"/>
              <a:t>: Govt appoints statistical officers for social, economic, demographic, scientific and environmental data.</a:t>
            </a:r>
          </a:p>
          <a:p>
            <a:r>
              <a:rPr lang="en-US" dirty="0" smtClean="0"/>
              <a:t>Others are bound to give data e.g. WPI data: </a:t>
            </a:r>
            <a:r>
              <a:rPr lang="en-US" dirty="0"/>
              <a:t>factory owners must provide data to </a:t>
            </a:r>
            <a:r>
              <a:rPr lang="en-US" dirty="0" smtClean="0"/>
              <a:t>DIPP.</a:t>
            </a:r>
            <a:endParaRPr lang="en-US" dirty="0"/>
          </a:p>
          <a:p>
            <a:r>
              <a:rPr lang="en-US" dirty="0" smtClean="0">
                <a:solidFill>
                  <a:srgbClr val="FFC000"/>
                </a:solidFill>
              </a:rPr>
              <a:t>2017 amendment: </a:t>
            </a:r>
            <a:r>
              <a:rPr lang="en-US" dirty="0" smtClean="0"/>
              <a:t>applicable to J&amp;K as well.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of Statistics 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8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81475" y="3694906"/>
            <a:ext cx="4867275" cy="2532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639503"/>
              </p:ext>
            </p:extLst>
          </p:nvPr>
        </p:nvGraphicFramePr>
        <p:xfrm>
          <a:off x="153988" y="1162050"/>
          <a:ext cx="8797925" cy="5065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387" y="4283234"/>
            <a:ext cx="4743450" cy="1203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Inflation Index #1: Consumer Price Index (CPI)</a:t>
            </a:r>
            <a:endParaRPr lang="en-US" sz="3200" dirty="0"/>
          </a:p>
        </p:txBody>
      </p:sp>
      <p:sp>
        <p:nvSpPr>
          <p:cNvPr id="11" name="Rectangular Callout 10"/>
          <p:cNvSpPr/>
          <p:nvPr/>
        </p:nvSpPr>
        <p:spPr>
          <a:xfrm>
            <a:off x="5534025" y="2686050"/>
            <a:ext cx="3417888" cy="923925"/>
          </a:xfrm>
          <a:prstGeom prst="wedgeRectCallout">
            <a:avLst>
              <a:gd name="adj1" fmla="val -66258"/>
              <a:gd name="adj2" fmla="val 326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 smtClean="0">
                <a:hlinkClick r:id="rId9"/>
              </a:rPr>
              <a:t>RBI’s MPC targets:</a:t>
            </a:r>
            <a:r>
              <a:rPr lang="en-US" sz="3200" dirty="0" smtClean="0"/>
              <a:t> </a:t>
            </a:r>
          </a:p>
          <a:p>
            <a:pPr algn="r"/>
            <a:r>
              <a:rPr lang="en-US" sz="3200" dirty="0" smtClean="0"/>
              <a:t>CPI (All India): 2-6%</a:t>
            </a:r>
            <a:endParaRPr lang="en-US" sz="3200" dirty="0"/>
          </a:p>
        </p:txBody>
      </p:sp>
      <p:sp>
        <p:nvSpPr>
          <p:cNvPr id="5" name="Right Arrow Callout 4"/>
          <p:cNvSpPr/>
          <p:nvPr/>
        </p:nvSpPr>
        <p:spPr>
          <a:xfrm>
            <a:off x="1" y="1095375"/>
            <a:ext cx="914400" cy="2599531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MOSPI: CSO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20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354A3B-4082-4E3B-80BC-1FBE15F09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4354A3B-4082-4E3B-80BC-1FBE15F093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2BBB22-4468-4F8C-8B88-8EE308C26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E2BBB22-4468-4F8C-8B88-8EE308C264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3B4B45-0CC9-4EE1-B7DF-F5532C6BE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C73B4B45-0CC9-4EE1-B7DF-F5532C6BEB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E02F86-89EF-4815-BF2B-1A6235324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B8E02F86-89EF-4815-BF2B-1A6235324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21BF15-C424-4A31-8A95-13E4F5292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821BF15-C424-4A31-8A95-13E4F5292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56E4D5-3F24-4578-991C-17A1FC8D5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0556E4D5-3F24-4578-991C-17A1FC8D5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48E005-DDB6-4E88-A051-A8F7064B6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EA48E005-DDB6-4E88-A051-A8F7064B6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9FD986-7EBD-44D0-8159-B091B65F2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319FD986-7EBD-44D0-8159-B091B65F2B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F639D6-3664-48DA-98DB-2096D502D0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78F639D6-3664-48DA-98DB-2096D502D0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68E190-9777-4D0C-B877-14BBFC2E8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3068E190-9777-4D0C-B877-14BBFC2E87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3C46DF-8A69-4562-8477-DAC44F845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A63C46DF-8A69-4562-8477-DAC44F845F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99DD05-DC59-4EBE-B09B-2C38F1824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6D99DD05-DC59-4EBE-B09B-2C38F1824A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7A9956-2C6C-448B-BCCB-9183D6DC54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8E7A9956-2C6C-448B-BCCB-9183D6DC54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3EFA3C-0F35-48FB-A280-2E3295D1F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BA3EFA3C-0F35-48FB-A280-2E3295D1F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D5DD0C-EBF6-473C-B96A-8741C0388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E5D5DD0C-EBF6-473C-B96A-8741C0388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A2D69D-A827-4033-AB68-240C394E4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EAA2D69D-A827-4033-AB68-240C394E48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89D408-423E-41AE-A524-DA0BFC70E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dgm id="{6C89D408-423E-41AE-A524-DA0BFC70EE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3F8BC8-07BD-4EFF-98F3-BF378C46F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graphicEl>
                                              <a:dgm id="{4C3F8BC8-07BD-4EFF-98F3-BF378C46F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@full employment (ignore voluntary &amp; Frictional)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78379" y="862149"/>
            <a:ext cx="5730240" cy="10972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Aggregate Demand (C+I+G)+</a:t>
            </a:r>
            <a:r>
              <a:rPr lang="en-US" sz="2800" dirty="0"/>
              <a:t>(X-M)</a:t>
            </a:r>
            <a:endParaRPr lang="en-US" sz="3200" dirty="0"/>
          </a:p>
        </p:txBody>
      </p:sp>
      <p:sp>
        <p:nvSpPr>
          <p:cNvPr id="6" name="Left-Right Arrow 5"/>
          <p:cNvSpPr/>
          <p:nvPr/>
        </p:nvSpPr>
        <p:spPr>
          <a:xfrm>
            <a:off x="78379" y="5033555"/>
            <a:ext cx="5730240" cy="1619794"/>
          </a:xfrm>
          <a:prstGeom prst="leftRightArrow">
            <a:avLst>
              <a:gd name="adj1" fmla="val 6505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Aggregate Supply</a:t>
            </a:r>
          </a:p>
          <a:p>
            <a:pPr algn="ctr"/>
            <a:r>
              <a:rPr lang="en-US" sz="3200" dirty="0"/>
              <a:t>Total output by all firms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195945" y="1959429"/>
            <a:ext cx="1741714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Consumption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2072642" y="1959429"/>
            <a:ext cx="1741714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Investment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3949339" y="1959429"/>
            <a:ext cx="1741714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Govt.</a:t>
            </a:r>
          </a:p>
          <a:p>
            <a:pPr algn="ctr"/>
            <a:r>
              <a:rPr lang="en-US" sz="2400" dirty="0"/>
              <a:t>Purchase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808619" y="1471749"/>
            <a:ext cx="0" cy="4371703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4025" y="1471749"/>
            <a:ext cx="0" cy="4371703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uble Wave 13"/>
          <p:cNvSpPr/>
          <p:nvPr/>
        </p:nvSpPr>
        <p:spPr>
          <a:xfrm>
            <a:off x="78379" y="3509554"/>
            <a:ext cx="5730240" cy="940526"/>
          </a:xfrm>
          <a:prstGeom prst="doubleWav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GENERAL PRICE LEVEL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3602" y="2873829"/>
            <a:ext cx="3182979" cy="39841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err="1"/>
              <a:t>J.M.Keyenes</a:t>
            </a:r>
            <a:r>
              <a:rPr lang="en-US" sz="2400" u="sng" dirty="0"/>
              <a:t> (UK, 1883)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“General Theory on employment, interest, money”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Full employment can happen only with Government spending on public works (</a:t>
            </a:r>
            <a:r>
              <a:rPr lang="en-US" sz="2400" b="1" dirty="0"/>
              <a:t>Roosevelt’s Hoover dam, UPA’s MNREGA</a:t>
            </a:r>
            <a:r>
              <a:rPr lang="en-US" sz="2400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641" y="862149"/>
            <a:ext cx="1838900" cy="21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8430" y="2853462"/>
            <a:ext cx="2162341" cy="1328939"/>
          </a:xfrm>
          <a:prstGeom prst="rect">
            <a:avLst/>
          </a:prstGeom>
          <a:solidFill>
            <a:srgbClr val="FF9999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580" y="3785811"/>
            <a:ext cx="1900238" cy="13501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784" y="2314640"/>
            <a:ext cx="873910" cy="1203292"/>
          </a:xfrm>
          <a:prstGeom prst="rect">
            <a:avLst/>
          </a:prstGeom>
          <a:solidFill>
            <a:srgbClr val="FF9999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7640" y="1200735"/>
            <a:ext cx="2561579" cy="1669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847" y="2290298"/>
            <a:ext cx="1343025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Food,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Beverage</a:t>
            </a:r>
          </a:p>
          <a:p>
            <a:pPr algn="ctr">
              <a:defRPr/>
            </a:pP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~50% 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wt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93519" y="3154299"/>
            <a:ext cx="1292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Housing</a:t>
            </a:r>
          </a:p>
          <a:p>
            <a:pPr algn="ctr">
              <a:defRPr/>
            </a:pP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N/A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in rural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28119" y="3376430"/>
            <a:ext cx="1200150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Fuel &amp;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LIGHT</a:t>
            </a:r>
          </a:p>
          <a:p>
            <a:pPr algn="ctr">
              <a:defRPr/>
            </a:pP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~10%</a:t>
            </a:r>
            <a:endParaRPr lang="en-US" sz="24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3897" y="4261842"/>
            <a:ext cx="1197862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Clothing, </a:t>
            </a:r>
          </a:p>
          <a:p>
            <a:pPr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Footwear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800" y="997079"/>
            <a:ext cx="1456614" cy="14566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69600" y="5124658"/>
            <a:ext cx="204911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Pan, Tobacco,</a:t>
            </a:r>
          </a:p>
          <a:p>
            <a:pPr>
              <a:defRPr/>
            </a:pPr>
            <a:r>
              <a:rPr lang="en-US" sz="2400" strike="sngStrike" dirty="0" err="1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Desi</a:t>
            </a:r>
            <a:r>
              <a:rPr lang="en-US" sz="2400" strike="sngStrike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intoxicants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235" y="876842"/>
            <a:ext cx="1219048" cy="12190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CPI (Base 2012, CSO)</a:t>
            </a:r>
            <a:endParaRPr lang="en-US" dirty="0"/>
          </a:p>
        </p:txBody>
      </p:sp>
      <p:graphicFrame>
        <p:nvGraphicFramePr>
          <p:cNvPr id="1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469680"/>
              </p:ext>
            </p:extLst>
          </p:nvPr>
        </p:nvGraphicFramePr>
        <p:xfrm>
          <a:off x="5512776" y="132877"/>
          <a:ext cx="3576041" cy="1834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TextBox 15"/>
          <p:cNvSpPr txBox="1"/>
          <p:nvPr/>
        </p:nvSpPr>
        <p:spPr>
          <a:xfrm rot="1277783">
            <a:off x="3382610" y="1680277"/>
            <a:ext cx="4764258" cy="461665"/>
          </a:xfrm>
          <a:prstGeom prst="homePlat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CPI: 6 components Descending weight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348" y="1205088"/>
            <a:ext cx="1372698" cy="1660521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97093416"/>
              </p:ext>
            </p:extLst>
          </p:nvPr>
        </p:nvGraphicFramePr>
        <p:xfrm>
          <a:off x="69639" y="4206828"/>
          <a:ext cx="4256332" cy="2100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9310" y="1804208"/>
            <a:ext cx="1417866" cy="14178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1" y="3187241"/>
            <a:ext cx="1452355" cy="9488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82973" y="5375396"/>
            <a:ext cx="2629624" cy="1482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CFPI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food price index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1300" y="2721398"/>
            <a:ext cx="2284455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Misc.-Health, Edu,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Recreation, transport  etc. “</a:t>
            </a:r>
            <a:r>
              <a:rPr lang="en-US" sz="2400" u="sng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SERVICES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”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349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E872E8-421B-47FE-BAAC-ABA456A9A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CEE872E8-421B-47FE-BAAC-ABA456A9A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0E481B-90D2-40D8-85AB-D7FA71137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F50E481B-90D2-40D8-85AB-D7FA71137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42DEB0-E22B-4273-A07C-D96152DD1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F842DEB0-E22B-4273-A07C-D96152DD1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1FF36F-4D4B-44DB-94FC-78187B598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dgm id="{091FF36F-4D4B-44DB-94FC-78187B598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BAE81F-4105-45F8-9554-513A22961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graphicEl>
                                              <a:dgm id="{87BAE81F-4105-45F8-9554-513A22961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1F584C-50B2-46C5-8EFB-D4FE429D4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151F584C-50B2-46C5-8EFB-D4FE429D4E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50CB8C-0EBE-4475-AD23-665EE5C292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2350CB8C-0EBE-4475-AD23-665EE5C292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13E17D-1D25-432D-9354-6C9A126B7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graphicEl>
                                              <a:dgm id="{5F13E17D-1D25-432D-9354-6C9A126B7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32E17C-6E38-4DA5-9E16-CF56636A7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dgm id="{7932E17C-6E38-4DA5-9E16-CF56636A7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8" grpId="0" animBg="1"/>
      <p:bldP spid="29" grpId="0" animBg="1"/>
      <p:bldP spid="18" grpId="0" animBg="1"/>
      <p:bldGraphic spid="7" grpId="0">
        <p:bldSub>
          <a:bldDgm bld="one"/>
        </p:bldSub>
      </p:bldGraphic>
      <p:bldP spid="9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55" y="0"/>
            <a:ext cx="9156155" cy="6988756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1796345" y="1208660"/>
            <a:ext cx="2769577" cy="465992"/>
          </a:xfrm>
          <a:prstGeom prst="wedgeRectCallout">
            <a:avLst>
              <a:gd name="adj1" fmla="val 162"/>
              <a:gd name="adj2" fmla="val 211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Food is major driver of inflation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009293" y="3850466"/>
            <a:ext cx="2046925" cy="465992"/>
          </a:xfrm>
          <a:prstGeom prst="wedgeRectCallout">
            <a:avLst>
              <a:gd name="adj1" fmla="val 45877"/>
              <a:gd name="adj2" fmla="val -182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Within food, PULSES 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3821097" y="4467222"/>
            <a:ext cx="1950211" cy="760816"/>
          </a:xfrm>
          <a:prstGeom prst="wedgeRectCallout">
            <a:avLst>
              <a:gd name="adj1" fmla="val 90978"/>
              <a:gd name="adj2" fmla="val -5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Within “CORE”: housing &amp; transport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289"/>
            <a:ext cx="1343025" cy="130636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181100" y="0"/>
            <a:ext cx="3981450" cy="552450"/>
          </a:xfrm>
          <a:prstGeom prst="wedgeRectCallout">
            <a:avLst>
              <a:gd name="adj1" fmla="val -54375"/>
              <a:gd name="adj2" fmla="val 314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Since I’ve to fill up 300 pages, so I’ll paste a chart and describe it for in text for 5-7 pages.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4" y="1211396"/>
            <a:ext cx="9144000" cy="49902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Why “wedge” between Rural and Urban CPI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905071" y="4352925"/>
            <a:ext cx="2903645" cy="1007874"/>
          </a:xfrm>
          <a:prstGeom prst="wedgeRectCallout">
            <a:avLst>
              <a:gd name="adj1" fmla="val -61993"/>
              <a:gd name="adj2" fmla="val -298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Urban: When crude down, transport cheaper..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875574" y="2077093"/>
            <a:ext cx="2162901" cy="847081"/>
          </a:xfrm>
          <a:prstGeom prst="wedgeRectCallout">
            <a:avLst>
              <a:gd name="adj1" fmla="val -18785"/>
              <a:gd name="adj2" fmla="val 1225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Rural: More wt. to cereal, pulses</a:t>
            </a:r>
            <a:endParaRPr lang="en-US" sz="2400" dirty="0"/>
          </a:p>
        </p:txBody>
      </p:sp>
      <p:sp>
        <p:nvSpPr>
          <p:cNvPr id="7" name="Down Arrow 6"/>
          <p:cNvSpPr/>
          <p:nvPr/>
        </p:nvSpPr>
        <p:spPr>
          <a:xfrm>
            <a:off x="6238874" y="1876426"/>
            <a:ext cx="102669" cy="35909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6785084" y="1982056"/>
            <a:ext cx="72916" cy="348529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 rot="682909">
            <a:off x="6298169" y="4039343"/>
            <a:ext cx="2411191" cy="84121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Demonetization </a:t>
            </a:r>
          </a:p>
          <a:p>
            <a:pPr algn="ctr"/>
            <a:r>
              <a:rPr lang="en-US" dirty="0" smtClean="0"/>
              <a:t>Dropped, then stabilized &amp; increased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8" y="-18807"/>
            <a:ext cx="2205947" cy="1610982"/>
          </a:xfrm>
          <a:prstGeom prst="rect">
            <a:avLst/>
          </a:prstGeom>
        </p:spPr>
      </p:pic>
      <p:sp>
        <p:nvSpPr>
          <p:cNvPr id="14" name="Up-Down Arrow 13"/>
          <p:cNvSpPr/>
          <p:nvPr/>
        </p:nvSpPr>
        <p:spPr>
          <a:xfrm>
            <a:off x="1221361" y="3671888"/>
            <a:ext cx="540763" cy="1184974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wedge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681768"/>
              </p:ext>
            </p:extLst>
          </p:nvPr>
        </p:nvGraphicFramePr>
        <p:xfrm>
          <a:off x="153988" y="914401"/>
          <a:ext cx="8797925" cy="2813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CPI (Base 2012, </a:t>
            </a:r>
            <a:r>
              <a:rPr lang="en-US" dirty="0" smtClean="0"/>
              <a:t>CSO calculates)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3648931"/>
              </p:ext>
            </p:extLst>
          </p:nvPr>
        </p:nvGraphicFramePr>
        <p:xfrm>
          <a:off x="153987" y="3794064"/>
          <a:ext cx="8797925" cy="2813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ight Arrow 8"/>
          <p:cNvSpPr/>
          <p:nvPr/>
        </p:nvSpPr>
        <p:spPr>
          <a:xfrm rot="21083445">
            <a:off x="901333" y="3894992"/>
            <a:ext cx="5349997" cy="7473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 inflation “Sticky”: “TRANSPORT” (fuel) and Housing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160" y="4212312"/>
            <a:ext cx="1316739" cy="1344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443" y="1115794"/>
            <a:ext cx="1292469" cy="12924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619" y="1106635"/>
            <a:ext cx="1891337" cy="12356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381750" y="3165230"/>
            <a:ext cx="2570162" cy="2241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Projection for next year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Good monsoon, better sowing, govt schemes = Food inflation down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Crude oil up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CPI = ~5%</a:t>
            </a:r>
            <a:endParaRPr lang="en-US" sz="2000" dirty="0"/>
          </a:p>
        </p:txBody>
      </p:sp>
      <p:sp>
        <p:nvSpPr>
          <p:cNvPr id="2" name="Right Arrow 1"/>
          <p:cNvSpPr/>
          <p:nvPr/>
        </p:nvSpPr>
        <p:spPr>
          <a:xfrm rot="966550">
            <a:off x="3933825" y="1076327"/>
            <a:ext cx="1276350" cy="77152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Demonetization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35252" y="4848225"/>
            <a:ext cx="1808748" cy="17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14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</a:t>
            </a:r>
            <a:r>
              <a:rPr lang="en-US" dirty="0"/>
              <a:t>effect</a:t>
            </a:r>
          </a:p>
        </p:txBody>
      </p:sp>
      <p:sp>
        <p:nvSpPr>
          <p:cNvPr id="3" name="Division Sign 2"/>
          <p:cNvSpPr/>
          <p:nvPr/>
        </p:nvSpPr>
        <p:spPr>
          <a:xfrm>
            <a:off x="293914" y="5057190"/>
            <a:ext cx="1073021" cy="746449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195943" y="1063690"/>
            <a:ext cx="1698171" cy="877077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110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95943" y="2724538"/>
            <a:ext cx="1385595" cy="8770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100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195943" y="5803639"/>
            <a:ext cx="1698170" cy="877077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110</a:t>
            </a:r>
          </a:p>
        </p:txBody>
      </p:sp>
      <p:sp>
        <p:nvSpPr>
          <p:cNvPr id="7" name="Division Sign 6"/>
          <p:cNvSpPr/>
          <p:nvPr/>
        </p:nvSpPr>
        <p:spPr>
          <a:xfrm>
            <a:off x="508517" y="1978088"/>
            <a:ext cx="1073021" cy="746449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s 7"/>
          <p:cNvSpPr/>
          <p:nvPr/>
        </p:nvSpPr>
        <p:spPr>
          <a:xfrm>
            <a:off x="1894114" y="2071396"/>
            <a:ext cx="783772" cy="52251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quals 8"/>
          <p:cNvSpPr/>
          <p:nvPr/>
        </p:nvSpPr>
        <p:spPr>
          <a:xfrm>
            <a:off x="1558212" y="5150498"/>
            <a:ext cx="783772" cy="52251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195942" y="4142791"/>
            <a:ext cx="2062066" cy="8770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120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2722205" y="1912773"/>
            <a:ext cx="2017746" cy="877077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10%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2722205" y="4926559"/>
            <a:ext cx="2017746" cy="877077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9.09%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3825547"/>
            <a:ext cx="4739951" cy="93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62769" y="2537922"/>
            <a:ext cx="3491981" cy="32657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 such only +10 pts increase than previous </a:t>
            </a:r>
            <a:r>
              <a:rPr lang="en-US" sz="2800" dirty="0" smtClean="0"/>
              <a:t>year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depending on the inflation </a:t>
            </a:r>
            <a:r>
              <a:rPr lang="en-US" sz="2800" dirty="0" smtClean="0"/>
              <a:t>in the comparison year, </a:t>
            </a:r>
            <a:r>
              <a:rPr lang="en-US" sz="2800" dirty="0"/>
              <a:t>the % varies</a:t>
            </a:r>
          </a:p>
        </p:txBody>
      </p:sp>
    </p:spTree>
    <p:extLst>
      <p:ext uri="{BB962C8B-B14F-4D97-AF65-F5344CB8AC3E}">
        <p14:creationId xmlns:p14="http://schemas.microsoft.com/office/powerpoint/2010/main" val="153336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6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CPI rise for 1) price effect of global com2)  adverse base effect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144000" cy="5411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825" y="5551633"/>
            <a:ext cx="1343025" cy="130636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133850" y="6130719"/>
            <a:ext cx="3981450" cy="552450"/>
          </a:xfrm>
          <a:prstGeom prst="wedgeRectCallout">
            <a:avLst>
              <a:gd name="adj1" fmla="val -54375"/>
              <a:gd name="adj2" fmla="val 314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Since I’ve to fill up 300 pages, so I’ll paste a chart and describe it for in text for 5-7 pages.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261" y="3682248"/>
            <a:ext cx="1342078" cy="13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6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325"/>
            <a:ext cx="6917850" cy="4290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540" y="2544557"/>
            <a:ext cx="7390460" cy="43134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study: pulses report hardly 12 minutes </a:t>
            </a:r>
            <a:r>
              <a:rPr lang="en-US" dirty="0" smtClean="0">
                <a:hlinkClick r:id="rId5"/>
              </a:rPr>
              <a:t>ML16: GSM3/Agri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stabilization Fund &amp; Pulses Report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7019294" cy="3933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714875"/>
            <a:ext cx="702945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Union gives interest free advance to states for onion, potato …</a:t>
            </a:r>
            <a:r>
              <a:rPr lang="en-US" sz="2400" u="sng" dirty="0" smtClean="0"/>
              <a:t>Pulses purchase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2016: Agri-&gt; consumer affairs ministry transfer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60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F2CED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2726584"/>
            <a:ext cx="6781799" cy="1860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rgbClr val="F2CED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4693318"/>
            <a:ext cx="6781798" cy="21646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2466975"/>
          </a:xfrm>
          <a:prstGeom prst="rect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Inflation theory, index theory, CPI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WPI and IIP: ‘basket and base year’ changes- news came in Week2 of May 2017.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updates I’ve put in “PINK BOXES”. @ UPSC prelim 2017-walla may ignore it. [Mains-2017 not asked, but interview-2017 may asked]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MCQ Exams after June 2017: SSC-CGL, CAPF etc. should prepare it.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06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1" y="2953662"/>
            <a:ext cx="4469517" cy="187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7328" y="1526530"/>
            <a:ext cx="4526672" cy="3303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877" y="795523"/>
            <a:ext cx="2157704" cy="1015663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30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WPI</a:t>
            </a:r>
          </a:p>
          <a:p>
            <a:pPr algn="ctr">
              <a:defRPr/>
            </a:pPr>
            <a:r>
              <a:rPr lang="en-US" sz="30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category1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9772" y="795523"/>
            <a:ext cx="2157704" cy="553998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30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category2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663" y="795523"/>
            <a:ext cx="2157704" cy="553998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30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category3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index CPI over…now 2</a:t>
            </a:r>
            <a:r>
              <a:rPr lang="en-US" baseline="30000" dirty="0" smtClean="0"/>
              <a:t>nd</a:t>
            </a:r>
            <a:r>
              <a:rPr lang="en-US" dirty="0" smtClean="0"/>
              <a:t> Index Wholesale Price Index..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2369" y="1811186"/>
            <a:ext cx="1562100" cy="1184415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5549174" y="1613241"/>
            <a:ext cx="3705225" cy="1142476"/>
          </a:xfrm>
          <a:prstGeom prst="wedgeRectCallout">
            <a:avLst>
              <a:gd name="adj1" fmla="val -41758"/>
              <a:gd name="adj2" fmla="val 80008"/>
            </a:avLst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separately compiled as per usage in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industry, domestic etc.</a:t>
            </a:r>
          </a:p>
          <a:p>
            <a:pPr font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compilation as a Single item.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1" y="4830087"/>
            <a:ext cx="9146129" cy="23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-Right Arrow 4"/>
          <p:cNvSpPr/>
          <p:nvPr/>
        </p:nvSpPr>
        <p:spPr>
          <a:xfrm>
            <a:off x="526251" y="862149"/>
            <a:ext cx="5730240" cy="10972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Aggregate Demand (C+I+G)+</a:t>
            </a:r>
            <a:r>
              <a:rPr lang="en-US" sz="2800" dirty="0"/>
              <a:t>(X-M)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261461" y="1471749"/>
            <a:ext cx="0" cy="4371703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Excess demand ► Inflationary gap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531220" y="828836"/>
            <a:ext cx="8612780" cy="1097280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Aggregate Demand (C+I+G)+(X-M)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531221" y="5033555"/>
            <a:ext cx="5730240" cy="1619794"/>
          </a:xfrm>
          <a:prstGeom prst="leftRightArrow">
            <a:avLst>
              <a:gd name="adj1" fmla="val 6505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Aggregate Supply</a:t>
            </a:r>
          </a:p>
          <a:p>
            <a:pPr algn="ctr"/>
            <a:r>
              <a:rPr lang="en-US" sz="3200" dirty="0"/>
              <a:t>Total output by all firms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648787" y="1959429"/>
            <a:ext cx="1741714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Consumption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2525484" y="1959429"/>
            <a:ext cx="1741714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Investment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4402181" y="1959429"/>
            <a:ext cx="1741714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Govt.</a:t>
            </a:r>
          </a:p>
          <a:p>
            <a:pPr algn="ctr"/>
            <a:r>
              <a:rPr lang="en-US" sz="2400" dirty="0"/>
              <a:t>Purchase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26867" y="1471749"/>
            <a:ext cx="0" cy="4371703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uble Wave 13"/>
          <p:cNvSpPr/>
          <p:nvPr/>
        </p:nvSpPr>
        <p:spPr>
          <a:xfrm>
            <a:off x="531221" y="3509554"/>
            <a:ext cx="5730240" cy="940526"/>
          </a:xfrm>
          <a:prstGeom prst="doubleWav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GENERAL PRICE LEVEL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6143895" y="1683797"/>
            <a:ext cx="2965269" cy="1190032"/>
          </a:xfrm>
          <a:prstGeom prst="leftRightArrow">
            <a:avLst>
              <a:gd name="adj1" fmla="val 75613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Inflationary Gap</a:t>
            </a:r>
          </a:p>
          <a:p>
            <a:pPr algn="ctr"/>
            <a:r>
              <a:rPr lang="en-US" sz="2400" dirty="0"/>
              <a:t>“Demand Pull”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5913120" y="5372100"/>
            <a:ext cx="3082834" cy="1462183"/>
          </a:xfrm>
          <a:prstGeom prst="wedgeRectCallout">
            <a:avLst>
              <a:gd name="adj1" fmla="val -58671"/>
              <a:gd name="adj2" fmla="val -5178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Already @full employment, so can’t increase production </a:t>
            </a:r>
            <a:r>
              <a:rPr lang="en-US" dirty="0" smtClean="0"/>
              <a:t>further, so there will be general </a:t>
            </a:r>
            <a:r>
              <a:rPr lang="en-US" dirty="0"/>
              <a:t>rise in prices </a:t>
            </a:r>
            <a:r>
              <a:rPr lang="en-US" dirty="0" smtClean="0"/>
              <a:t>of goods and services= inflation.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57252" y="2671584"/>
            <a:ext cx="2730137" cy="27867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Reasons: when </a:t>
            </a:r>
            <a:r>
              <a:rPr lang="en-US" sz="2400" u="sng" dirty="0">
                <a:latin typeface="Arial Black" panose="020B0A04020102020204" pitchFamily="34" charset="0"/>
              </a:rPr>
              <a:t>▲</a:t>
            </a:r>
            <a:endParaRPr lang="en-US" sz="2400" u="sng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Money </a:t>
            </a:r>
            <a:r>
              <a:rPr lang="en-US" sz="2400" dirty="0" smtClean="0"/>
              <a:t>supply: Propensity </a:t>
            </a:r>
            <a:r>
              <a:rPr lang="en-US" sz="2400" dirty="0"/>
              <a:t>to </a:t>
            </a:r>
            <a:r>
              <a:rPr lang="en-US" sz="2400" dirty="0" smtClean="0"/>
              <a:t>consume, Investment </a:t>
            </a:r>
            <a:r>
              <a:rPr lang="en-US" sz="2400" dirty="0" err="1"/>
              <a:t>expdr</a:t>
            </a:r>
            <a:r>
              <a:rPr lang="en-US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Fiscal deficit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Export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6389914"/>
            <a:ext cx="5852159" cy="46808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Homework: think of “supply-side / Cost-push” inflationary gap”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049" y="4285582"/>
            <a:ext cx="2530059" cy="16529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754" y="7218"/>
            <a:ext cx="1314689" cy="19720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609" y="-1266"/>
            <a:ext cx="1314689" cy="19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2" grpId="0" animBg="1"/>
      <p:bldP spid="15" grpId="0" build="p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dirty="0" smtClean="0"/>
              <a:t>WPI: Eco Advisor, DIPP, Base year 2004=100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262" y="1427389"/>
            <a:ext cx="1334363" cy="1334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7137" y="2788832"/>
            <a:ext cx="873910" cy="12032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005116">
            <a:off x="2155723" y="1632437"/>
            <a:ext cx="6117701" cy="507831"/>
          </a:xfrm>
          <a:prstGeom prst="homePlat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WPI components WEIGHT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4735" y="2462011"/>
            <a:ext cx="1274679" cy="116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52386" y="2670809"/>
            <a:ext cx="1995962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MFG. (65%)</a:t>
            </a:r>
          </a:p>
          <a:p>
            <a:pPr marL="342900" indent="-342900">
              <a:buAutoNum type="arabicPeriod"/>
              <a:defRPr/>
            </a:pPr>
            <a:r>
              <a:rPr lang="en-US" sz="30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Chem</a:t>
            </a:r>
          </a:p>
          <a:p>
            <a:pPr marL="342900" indent="-342900">
              <a:buAutoNum type="arabicPeriod"/>
              <a:defRPr/>
            </a:pPr>
            <a:r>
              <a:rPr lang="en-US" sz="30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Metal</a:t>
            </a:r>
          </a:p>
          <a:p>
            <a:pPr marL="342900" indent="-342900">
              <a:buAutoNum type="arabicPeriod"/>
              <a:defRPr/>
            </a:pPr>
            <a:r>
              <a:rPr lang="en-US" sz="30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71220" y="3628555"/>
            <a:ext cx="2281709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PRIMARY (20%)</a:t>
            </a:r>
          </a:p>
          <a:p>
            <a:pPr marL="342900" indent="-342900">
              <a:buAutoNum type="arabicPeriod"/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Food</a:t>
            </a:r>
          </a:p>
          <a:p>
            <a:pPr marL="342900" indent="-342900">
              <a:buAutoNum type="arabicPeriod"/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Non-food</a:t>
            </a:r>
          </a:p>
          <a:p>
            <a:pPr marL="342900" indent="-342900">
              <a:buAutoNum type="arabicPeriod"/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Mineral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85982" y="3992123"/>
            <a:ext cx="1743929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Fuel (15%)</a:t>
            </a:r>
          </a:p>
          <a:p>
            <a:pPr marL="257175" indent="-257175">
              <a:buFont typeface="+mj-lt"/>
              <a:buAutoNum type="arabicPeriod"/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Oil</a:t>
            </a:r>
          </a:p>
          <a:p>
            <a:pPr marL="257175" indent="-257175">
              <a:buFont typeface="+mj-lt"/>
              <a:buAutoNum type="arabicPeriod"/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Electricity </a:t>
            </a:r>
          </a:p>
          <a:p>
            <a:pPr marL="257175" indent="-257175">
              <a:buFont typeface="+mj-lt"/>
              <a:buAutoNum type="arabicPeriod"/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Coal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9800" y="2333600"/>
            <a:ext cx="9726" cy="2919155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71864">
            <a:off x="1597114" y="2920177"/>
            <a:ext cx="496664" cy="1251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400000">
            <a:off x="47025" y="3120725"/>
            <a:ext cx="2723451" cy="1015663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Top 3 sub-weight (DECREASING)</a:t>
            </a:r>
            <a:endParaRPr lang="en-US" sz="405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71221" y="1915388"/>
            <a:ext cx="3639877" cy="1086811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872569" y="4018894"/>
            <a:ext cx="1491611" cy="744029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3825335" y="3592719"/>
            <a:ext cx="2194838" cy="97103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266059" y="3873533"/>
            <a:ext cx="2194838" cy="193604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Left-Right Arrow 16"/>
          <p:cNvSpPr/>
          <p:nvPr/>
        </p:nvSpPr>
        <p:spPr>
          <a:xfrm>
            <a:off x="3085275" y="4050446"/>
            <a:ext cx="1248508" cy="53633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~24%</a:t>
            </a:r>
            <a:endParaRPr lang="en-US" dirty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894434494"/>
              </p:ext>
            </p:extLst>
          </p:nvPr>
        </p:nvGraphicFramePr>
        <p:xfrm>
          <a:off x="-27164" y="4752162"/>
          <a:ext cx="4256332" cy="2100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Flowchart: Process 18"/>
          <p:cNvSpPr/>
          <p:nvPr/>
        </p:nvSpPr>
        <p:spPr>
          <a:xfrm>
            <a:off x="6685982" y="738928"/>
            <a:ext cx="2210368" cy="1103980"/>
          </a:xfrm>
          <a:prstGeom prst="flowChartProcess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 boxes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New “series” from May 2017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6685982" y="120580"/>
            <a:ext cx="2210368" cy="632042"/>
          </a:xfrm>
          <a:prstGeom prst="flowChartProcess">
            <a:avLst/>
          </a:prstGeom>
          <a:solidFill>
            <a:srgbClr val="FF339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2011=100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lowchart: Off-page Connector 20"/>
          <p:cNvSpPr/>
          <p:nvPr/>
        </p:nvSpPr>
        <p:spPr>
          <a:xfrm>
            <a:off x="3004205" y="2159143"/>
            <a:ext cx="944143" cy="632042"/>
          </a:xfrm>
          <a:prstGeom prst="flowChartOffpageConnector">
            <a:avLst/>
          </a:prstGeom>
          <a:solidFill>
            <a:srgbClr val="FF339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64%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lowchart: Off-page Connector 21"/>
          <p:cNvSpPr/>
          <p:nvPr/>
        </p:nvSpPr>
        <p:spPr>
          <a:xfrm>
            <a:off x="5328276" y="3083621"/>
            <a:ext cx="944143" cy="632042"/>
          </a:xfrm>
          <a:prstGeom prst="flowChartOffpageConnector">
            <a:avLst/>
          </a:prstGeom>
          <a:solidFill>
            <a:srgbClr val="FF339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23%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lowchart: Off-page Connector 22"/>
          <p:cNvSpPr/>
          <p:nvPr/>
        </p:nvSpPr>
        <p:spPr>
          <a:xfrm>
            <a:off x="7739753" y="3517952"/>
            <a:ext cx="944143" cy="632042"/>
          </a:xfrm>
          <a:prstGeom prst="flowChartOffpageConnector">
            <a:avLst/>
          </a:prstGeom>
          <a:solidFill>
            <a:srgbClr val="FF339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13%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lowchart: Process 23"/>
          <p:cNvSpPr/>
          <p:nvPr/>
        </p:nvSpPr>
        <p:spPr>
          <a:xfrm>
            <a:off x="4071220" y="5840608"/>
            <a:ext cx="5072780" cy="1016541"/>
          </a:xfrm>
          <a:prstGeom prst="flowChartProcess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WPI food index" computation separately using them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So, Along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CFPI by CSO, they'll help better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monitoring of food inflation.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Straight Arrow Connector 25"/>
          <p:cNvCxnSpPr>
            <a:stCxn id="2" idx="5"/>
            <a:endCxn id="24" idx="0"/>
          </p:cNvCxnSpPr>
          <p:nvPr/>
        </p:nvCxnSpPr>
        <p:spPr>
          <a:xfrm>
            <a:off x="3145739" y="4653962"/>
            <a:ext cx="3461871" cy="1186646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6"/>
            <a:endCxn id="24" idx="0"/>
          </p:cNvCxnSpPr>
          <p:nvPr/>
        </p:nvCxnSpPr>
        <p:spPr>
          <a:xfrm>
            <a:off x="6020173" y="4078236"/>
            <a:ext cx="587437" cy="1762372"/>
          </a:xfrm>
          <a:prstGeom prst="straightConnector1">
            <a:avLst/>
          </a:prstGeom>
          <a:ln w="7620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EE872E8-421B-47FE-BAAC-ABA456A9A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graphicEl>
                                              <a:dgm id="{CEE872E8-421B-47FE-BAAC-ABA456A9A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50E481B-90D2-40D8-85AB-D7FA71137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graphicEl>
                                              <a:dgm id="{F50E481B-90D2-40D8-85AB-D7FA71137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842DEB0-E22B-4273-A07C-D96152DD1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graphicEl>
                                              <a:dgm id="{F842DEB0-E22B-4273-A07C-D96152DD1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091FF36F-4D4B-44DB-94FC-78187B598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graphicEl>
                                              <a:dgm id="{091FF36F-4D4B-44DB-94FC-78187B598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87BAE81F-4105-45F8-9554-513A22961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graphicEl>
                                              <a:dgm id="{87BAE81F-4105-45F8-9554-513A22961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51F584C-50B2-46C5-8EFB-D4FE429D4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graphicEl>
                                              <a:dgm id="{151F584C-50B2-46C5-8EFB-D4FE429D4E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350CB8C-0EBE-4475-AD23-665EE5C292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graphicEl>
                                              <a:dgm id="{2350CB8C-0EBE-4475-AD23-665EE5C292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F13E17D-1D25-432D-9354-6C9A126B7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graphicEl>
                                              <a:dgm id="{5F13E17D-1D25-432D-9354-6C9A126B7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932E17C-6E38-4DA5-9E16-CF56636A7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>
                                            <p:graphicEl>
                                              <a:dgm id="{7932E17C-6E38-4DA5-9E16-CF56636A7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Graphic spid="18" grpId="0">
        <p:bldSub>
          <a:bldDgm bld="one"/>
        </p:bldSub>
      </p:bldGraphic>
      <p:bldP spid="21" grpId="0" animBg="1"/>
      <p:bldP spid="22" grpId="0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8181914"/>
              </p:ext>
            </p:extLst>
          </p:nvPr>
        </p:nvGraphicFramePr>
        <p:xfrm>
          <a:off x="0" y="1"/>
          <a:ext cx="9144000" cy="339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33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13714" y="3396735"/>
            <a:ext cx="9171428" cy="3285714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162175" y="2371725"/>
            <a:ext cx="409575" cy="19716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4886325" y="4676775"/>
            <a:ext cx="2028825" cy="4476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743575" y="2828925"/>
            <a:ext cx="1800225" cy="923925"/>
          </a:xfrm>
          <a:prstGeom prst="wedgeRectCallout">
            <a:avLst>
              <a:gd name="adj1" fmla="val 8486"/>
              <a:gd name="adj2" fmla="val 156314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ranklin Gothic Demi Cond" panose="020B0706030402020204" pitchFamily="34" charset="0"/>
              </a:rPr>
              <a:t>▲item#</a:t>
            </a:r>
          </a:p>
          <a:p>
            <a:pPr algn="ctr"/>
            <a:r>
              <a:rPr lang="en-US" dirty="0" smtClean="0">
                <a:latin typeface="Franklin Gothic Demi Cond" panose="020B0706030402020204" pitchFamily="34" charset="0"/>
              </a:rPr>
              <a:t>135 Old removed, </a:t>
            </a:r>
          </a:p>
          <a:p>
            <a:pPr algn="ctr"/>
            <a:r>
              <a:rPr lang="en-US" dirty="0" smtClean="0">
                <a:latin typeface="Franklin Gothic Demi Cond" panose="020B0706030402020204" pitchFamily="34" charset="0"/>
              </a:rPr>
              <a:t>173 new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0EF84D-64E0-453D-AFF6-DE0A337BE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20EF84D-64E0-453D-AFF6-DE0A337BE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A80671-09FB-452C-895C-110EBFA39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A0A80671-09FB-452C-895C-110EBFA394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35DD80-A147-434E-AE6A-1DDADBB7F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4A35DD80-A147-434E-AE6A-1DDADBB7FB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84BD29-0E43-4767-A332-029A2F6A4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C684BD29-0E43-4767-A332-029A2F6A48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184303-7C4D-4017-B2B5-2DFADFC00A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E3184303-7C4D-4017-B2B5-2DFADFC00A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WPI reform-2017- technical review committee (TRC)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95523"/>
            <a:ext cx="9135807" cy="2547752"/>
          </a:xfrm>
          <a:prstGeom prst="rect">
            <a:avLst/>
          </a:prstGeom>
        </p:spPr>
      </p:pic>
      <p:sp>
        <p:nvSpPr>
          <p:cNvPr id="4" name="Flowchart: Process 3"/>
          <p:cNvSpPr/>
          <p:nvPr/>
        </p:nvSpPr>
        <p:spPr>
          <a:xfrm>
            <a:off x="-2" y="3430783"/>
            <a:ext cx="9144001" cy="3074792"/>
          </a:xfrm>
          <a:prstGeom prst="flowChartProcess">
            <a:avLst/>
          </a:pr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</a:srgbClr>
              </a:gs>
              <a:gs pos="100000">
                <a:srgbClr val="FF3399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Urjit Patel Committee: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MPC for monetary policy.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Soumitra Chaudhuri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(Ex-planning commission member, 2012): TRC. For WPI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atleast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once a year.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atleast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once a year, add/remove/tweak item list, weights, data collection, calculation method etc.</a:t>
            </a:r>
          </a:p>
        </p:txBody>
      </p:sp>
    </p:spTree>
    <p:extLst>
      <p:ext uri="{BB962C8B-B14F-4D97-AF65-F5344CB8AC3E}">
        <p14:creationId xmlns:p14="http://schemas.microsoft.com/office/powerpoint/2010/main" val="281735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"/>
            <a:ext cx="9100048" cy="5629275"/>
          </a:xfrm>
          <a:prstGeom prst="rect">
            <a:avLst/>
          </a:prstGeom>
        </p:spPr>
      </p:pic>
      <p:sp>
        <p:nvSpPr>
          <p:cNvPr id="4" name="Up-Down Arrow 3"/>
          <p:cNvSpPr/>
          <p:nvPr/>
        </p:nvSpPr>
        <p:spPr>
          <a:xfrm>
            <a:off x="6353175" y="2847975"/>
            <a:ext cx="314325" cy="16192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WEDGE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28048" y="76200"/>
            <a:ext cx="4572000" cy="19389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2400" dirty="0" smtClean="0"/>
              <a:t>Different base years and </a:t>
            </a:r>
          </a:p>
          <a:p>
            <a:r>
              <a:rPr lang="en-US" sz="2400" u="sng" dirty="0" smtClean="0"/>
              <a:t>Food</a:t>
            </a:r>
          </a:p>
          <a:p>
            <a:r>
              <a:rPr lang="en-US" sz="2400" dirty="0" smtClean="0"/>
              <a:t>CPI</a:t>
            </a:r>
            <a:r>
              <a:rPr lang="en-US" sz="2400" dirty="0"/>
              <a:t>: more weight to food items- and was high because of pulses, El Nino, 2 drought years.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890837"/>
            <a:ext cx="4572000" cy="3416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2400" u="sng" dirty="0" smtClean="0"/>
              <a:t>ENERGY [2015]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WPI: Crude oil 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CPI: firewood, electricity </a:t>
            </a:r>
            <a:r>
              <a:rPr lang="en-US" sz="2400" dirty="0" err="1" smtClean="0"/>
              <a:t>etc</a:t>
            </a:r>
            <a:r>
              <a:rPr lang="en-US" sz="2400" dirty="0" smtClean="0"/>
              <a:t> given more weight.</a:t>
            </a:r>
          </a:p>
          <a:p>
            <a:r>
              <a:rPr lang="en-US" sz="2400" u="sng" dirty="0" smtClean="0"/>
              <a:t>Goods [2015]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Intl. commodity  prices down post China breakdown.</a:t>
            </a:r>
          </a:p>
          <a:p>
            <a:r>
              <a:rPr lang="en-US" sz="2400" u="sng" dirty="0" smtClean="0"/>
              <a:t>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WPI: doesn’t count. But CPI counts.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102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920820"/>
              </p:ext>
            </p:extLst>
          </p:nvPr>
        </p:nvGraphicFramePr>
        <p:xfrm>
          <a:off x="0" y="735728"/>
          <a:ext cx="9144000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 smtClean="0"/>
              <a:t>Inflation theory, Index theory, inflation index 1) CPI 2) WPI.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Inflation measurement: other indexes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5093369"/>
            <a:ext cx="1905000" cy="17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F589A8-A430-446C-B7EC-B7558DF88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DF589A8-A430-446C-B7EC-B7558DF88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D342BE-E534-4256-A38A-D56261AF6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4D342BE-E534-4256-A38A-D56261AF6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676DE3-3B82-4ABE-8530-39C8D46D8F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A676DE3-3B82-4ABE-8530-39C8D46D8F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0ADFD9-47E8-48CF-AAE7-1332CACDE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F0ADFD9-47E8-48CF-AAE7-1332CACDE5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562" y="3282455"/>
            <a:ext cx="6585438" cy="3575545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59903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Inflation measurement: other indexes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F589A8-A430-446C-B7EC-B7558DF88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DF589A8-A430-446C-B7EC-B7558DF88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D342BE-E534-4256-A38A-D56261AF6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4D342BE-E534-4256-A38A-D56261AF6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676DE3-3B82-4ABE-8530-39C8D46D8F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A676DE3-3B82-4ABE-8530-39C8D46D8F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0ADFD9-47E8-48CF-AAE7-1332CACDE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F0ADFD9-47E8-48CF-AAE7-1332CACDE5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"/>
          <a:stretch/>
        </p:blipFill>
        <p:spPr>
          <a:xfrm>
            <a:off x="-8388" y="-7850"/>
            <a:ext cx="9127222" cy="703562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3316882"/>
              </p:ext>
            </p:extLst>
          </p:nvPr>
        </p:nvGraphicFramePr>
        <p:xfrm>
          <a:off x="-171450" y="-6318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05908" y="5249008"/>
            <a:ext cx="5838092" cy="9495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Production 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21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894" y="2027373"/>
            <a:ext cx="2008498" cy="1196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604" y="2027373"/>
            <a:ext cx="1984243" cy="2309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96" y="1057273"/>
            <a:ext cx="2173719" cy="1783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3011" y="2704953"/>
            <a:ext cx="2140610" cy="55399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3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MFG: 76% </a:t>
            </a:r>
            <a:endParaRPr lang="en-US" sz="3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90670" y="3158395"/>
            <a:ext cx="2157704" cy="553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3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Mining: 14%</a:t>
            </a:r>
            <a:endParaRPr lang="en-US" sz="3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9651" y="3825702"/>
            <a:ext cx="2259597" cy="523220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Electricity: 10%</a:t>
            </a:r>
            <a:endParaRPr lang="en-US" sz="2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sz="2400" dirty="0" smtClean="0"/>
              <a:t>Index of Industrial Production (IIP), CSO, Base year 2004 </a:t>
            </a:r>
            <a:endParaRPr lang="en-US" sz="2400" dirty="0"/>
          </a:p>
        </p:txBody>
      </p:sp>
      <p:sp>
        <p:nvSpPr>
          <p:cNvPr id="12" name="Flowchart: Off-page Connector 11"/>
          <p:cNvSpPr/>
          <p:nvPr/>
        </p:nvSpPr>
        <p:spPr>
          <a:xfrm>
            <a:off x="1441437" y="869779"/>
            <a:ext cx="944143" cy="632042"/>
          </a:xfrm>
          <a:prstGeom prst="flowChartOffpageConnector">
            <a:avLst/>
          </a:prstGeom>
          <a:solidFill>
            <a:srgbClr val="FF339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78%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lowchart: Off-page Connector 12"/>
          <p:cNvSpPr/>
          <p:nvPr/>
        </p:nvSpPr>
        <p:spPr>
          <a:xfrm>
            <a:off x="3765508" y="1794257"/>
            <a:ext cx="944143" cy="632042"/>
          </a:xfrm>
          <a:prstGeom prst="flowChartOffpageConnector">
            <a:avLst/>
          </a:prstGeom>
          <a:solidFill>
            <a:srgbClr val="FF339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14%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Flowchart: Off-page Connector 13"/>
          <p:cNvSpPr/>
          <p:nvPr/>
        </p:nvSpPr>
        <p:spPr>
          <a:xfrm>
            <a:off x="6176985" y="2228588"/>
            <a:ext cx="944143" cy="632042"/>
          </a:xfrm>
          <a:prstGeom prst="flowChartOffpageConnector">
            <a:avLst/>
          </a:prstGeom>
          <a:solidFill>
            <a:srgbClr val="FF339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8%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005116">
            <a:off x="3064691" y="1074699"/>
            <a:ext cx="3734782" cy="830997"/>
          </a:xfrm>
          <a:prstGeom prst="homePlate">
            <a:avLst/>
          </a:prstGeom>
          <a:solidFill>
            <a:srgbClr val="FF3399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Before: 620 items in 397 gr.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/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</a:b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After: 809 items in 405 gr.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89973"/>
            <a:ext cx="9146129" cy="2743906"/>
          </a:xfrm>
          <a:prstGeom prst="rect">
            <a:avLst/>
          </a:prstGeom>
        </p:spPr>
      </p:pic>
      <p:sp>
        <p:nvSpPr>
          <p:cNvPr id="15" name="Flowchart: Process 14"/>
          <p:cNvSpPr/>
          <p:nvPr/>
        </p:nvSpPr>
        <p:spPr>
          <a:xfrm>
            <a:off x="6933632" y="752003"/>
            <a:ext cx="2210368" cy="1543037"/>
          </a:xfrm>
          <a:prstGeom prst="flowChartProcess">
            <a:avLst/>
          </a:prstGeom>
          <a:solidFill>
            <a:srgbClr val="FF33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 boxes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new series launched in may 2017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6933632" y="133656"/>
            <a:ext cx="2210368" cy="632042"/>
          </a:xfrm>
          <a:prstGeom prst="flowChartProcess">
            <a:avLst/>
          </a:prstGeom>
          <a:solidFill>
            <a:srgbClr val="FF339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2011=100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121128" y="2987005"/>
            <a:ext cx="2022872" cy="1194469"/>
          </a:xfrm>
          <a:prstGeom prst="wedgeRectCallout">
            <a:avLst>
              <a:gd name="adj1" fmla="val -66978"/>
              <a:gd name="adj2" fmla="val 51014"/>
            </a:avLst>
          </a:prstGeom>
          <a:solidFill>
            <a:srgbClr val="FF33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Renewable sources data will also be captured.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93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0" grpId="0" animBg="1"/>
      <p:bldP spid="12" grpId="0" animBg="1"/>
      <p:bldP spid="13" grpId="0" animBg="1"/>
      <p:bldP spid="14" grpId="0" animBg="1"/>
      <p:bldP spid="16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532885"/>
          </a:xfrm>
        </p:spPr>
        <p:txBody>
          <a:bodyPr/>
          <a:lstStyle/>
          <a:p>
            <a:r>
              <a:rPr lang="en-US" dirty="0" smtClean="0"/>
              <a:t>IIP: “use” base classification of industries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FF33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733"/>
            <a:ext cx="9144000" cy="363176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76929" y="360290"/>
            <a:ext cx="8033696" cy="4658689"/>
            <a:chOff x="1219200" y="2068479"/>
            <a:chExt cx="8033696" cy="46586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2356002"/>
              <a:ext cx="8033696" cy="4371166"/>
            </a:xfrm>
            <a:prstGeom prst="rect">
              <a:avLst/>
            </a:prstGeom>
          </p:spPr>
        </p:pic>
        <p:sp>
          <p:nvSpPr>
            <p:cNvPr id="6" name="Flowchart: Process 5"/>
            <p:cNvSpPr/>
            <p:nvPr/>
          </p:nvSpPr>
          <p:spPr>
            <a:xfrm>
              <a:off x="1219200" y="2068479"/>
              <a:ext cx="8033696" cy="36195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ctr"/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National industrial classification (NIC)</a:t>
              </a:r>
            </a:p>
          </p:txBody>
        </p:sp>
      </p:grpSp>
      <p:sp>
        <p:nvSpPr>
          <p:cNvPr id="4" name="Flowchart: Process 3"/>
          <p:cNvSpPr/>
          <p:nvPr/>
        </p:nvSpPr>
        <p:spPr>
          <a:xfrm>
            <a:off x="-1" y="4541585"/>
            <a:ext cx="9144001" cy="2078290"/>
          </a:xfrm>
          <a:prstGeom prst="flowChartProcess">
            <a:avLst/>
          </a:pr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</a:srgbClr>
              </a:gs>
              <a:gs pos="100000">
                <a:srgbClr val="FF3399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 to WPI: technical review Committee, here also one TRC under Secretary, MOSPI.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atleast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once a year, add/remove/tweak item list, weights, data collection, calculation method etc.</a:t>
            </a:r>
          </a:p>
        </p:txBody>
      </p:sp>
    </p:spTree>
    <p:extLst>
      <p:ext uri="{BB962C8B-B14F-4D97-AF65-F5344CB8AC3E}">
        <p14:creationId xmlns:p14="http://schemas.microsoft.com/office/powerpoint/2010/main" val="3751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IIP measures the level of production in which of the following categories of goods?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Intermediate goods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Consumer non-durables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Consumer durables.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Capital goods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Answer </a:t>
            </a:r>
            <a:r>
              <a:rPr lang="en-US" sz="2800" dirty="0"/>
              <a:t>choices</a:t>
            </a:r>
          </a:p>
          <a:p>
            <a:r>
              <a:rPr lang="en-US" sz="2800" dirty="0"/>
              <a:t>(a) 3 and 4 only</a:t>
            </a:r>
          </a:p>
          <a:p>
            <a:r>
              <a:rPr lang="en-US" sz="2800" dirty="0"/>
              <a:t>(b) 2 and 3 only</a:t>
            </a:r>
          </a:p>
          <a:p>
            <a:r>
              <a:rPr lang="en-US" sz="2800" dirty="0"/>
              <a:t>(c) 1, 3 and 4 only</a:t>
            </a:r>
          </a:p>
          <a:p>
            <a:r>
              <a:rPr lang="en-US" sz="2800" dirty="0"/>
              <a:t>(d) 1, 2, 3 and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 ‘s CDS-2012-I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</a:t>
            </a:r>
            <a:r>
              <a:rPr lang="en-US" sz="3200" dirty="0">
                <a:solidFill>
                  <a:srgbClr val="92D050"/>
                </a:solidFill>
              </a:rPr>
              <a:t>combat inflationary pressure</a:t>
            </a:r>
            <a:r>
              <a:rPr lang="en-US" sz="3200" dirty="0"/>
              <a:t>, what should be done?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/>
              <a:t>Increase direct taxes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/>
              <a:t>Reduce interest rates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/>
              <a:t>Increase public Expenditure</a:t>
            </a:r>
          </a:p>
          <a:p>
            <a:pPr marL="0" indent="0">
              <a:buNone/>
            </a:pPr>
            <a:r>
              <a:rPr lang="en-US" sz="3200" dirty="0"/>
              <a:t>Choices: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A):</a:t>
            </a:r>
            <a:r>
              <a:rPr lang="en-US" sz="3200" dirty="0"/>
              <a:t> Only 1 			; </a:t>
            </a:r>
            <a:r>
              <a:rPr lang="en-US" sz="3200" dirty="0">
                <a:solidFill>
                  <a:srgbClr val="FFC000"/>
                </a:solidFill>
              </a:rPr>
              <a:t>B): </a:t>
            </a:r>
            <a:r>
              <a:rPr lang="en-US" sz="3200" dirty="0"/>
              <a:t>Only 2;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C): </a:t>
            </a:r>
            <a:r>
              <a:rPr lang="en-US" sz="3200" dirty="0"/>
              <a:t>Only 2 and 3; 	  </a:t>
            </a:r>
            <a:r>
              <a:rPr lang="en-US" sz="3200" dirty="0">
                <a:solidFill>
                  <a:srgbClr val="FFC000"/>
                </a:solidFill>
              </a:rPr>
              <a:t>D): </a:t>
            </a:r>
            <a:r>
              <a:rPr lang="en-US" sz="3200" dirty="0"/>
              <a:t>only 1 and 2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0" y="5393093"/>
            <a:ext cx="9144000" cy="6531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Hint: </a:t>
            </a:r>
            <a:r>
              <a:rPr lang="en-US" sz="2400" dirty="0" err="1"/>
              <a:t>Agg</a:t>
            </a:r>
            <a:r>
              <a:rPr lang="en-US" sz="2400" dirty="0"/>
              <a:t>. Demand = </a:t>
            </a:r>
            <a:r>
              <a:rPr lang="en-US" sz="2400" dirty="0" err="1"/>
              <a:t>Consump</a:t>
            </a:r>
            <a:r>
              <a:rPr lang="en-US" sz="2400" dirty="0"/>
              <a:t>. + Investment + Govt Purchase + </a:t>
            </a:r>
            <a:r>
              <a:rPr lang="en-US" sz="2400" dirty="0" err="1"/>
              <a:t>eXport</a:t>
            </a:r>
            <a:r>
              <a:rPr lang="en-US" sz="2400" dirty="0"/>
              <a:t> – </a:t>
            </a:r>
            <a:r>
              <a:rPr lang="en-US" sz="2400" dirty="0" err="1"/>
              <a:t>iMport</a:t>
            </a:r>
            <a:endParaRPr lang="en-US" sz="2400" dirty="0"/>
          </a:p>
        </p:txBody>
      </p:sp>
      <p:sp>
        <p:nvSpPr>
          <p:cNvPr id="5" name="Rectangular Callout 4"/>
          <p:cNvSpPr/>
          <p:nvPr/>
        </p:nvSpPr>
        <p:spPr>
          <a:xfrm>
            <a:off x="6553199" y="1390651"/>
            <a:ext cx="2390775" cy="1047750"/>
          </a:xfrm>
          <a:prstGeom prst="wedgeRectCallout">
            <a:avLst>
              <a:gd name="adj1" fmla="val -62073"/>
              <a:gd name="adj2" fmla="val 39156"/>
            </a:avLst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Then “C” and “I” will increase </a:t>
            </a:r>
            <a:r>
              <a:rPr lang="en-US" sz="2800" dirty="0" smtClean="0">
                <a:sym typeface="Wingdings" panose="05000000000000000000" pitchFamily="2" charset="2"/>
              </a:rPr>
              <a:t>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793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76158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IIP: 8 Core </a:t>
            </a:r>
            <a:r>
              <a:rPr lang="en-US" dirty="0" smtClean="0"/>
              <a:t>Industries (~38% weight in old series)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5162549" y="6288065"/>
            <a:ext cx="1781175" cy="485775"/>
          </a:xfrm>
          <a:prstGeom prst="wedgeRectCallout">
            <a:avLst>
              <a:gd name="adj1" fmla="val -7464"/>
              <a:gd name="adj2" fmla="val 428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Cheap to import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348344" y="5291230"/>
            <a:ext cx="1318531" cy="936533"/>
          </a:xfrm>
          <a:prstGeom prst="wedgeRectCallout">
            <a:avLst>
              <a:gd name="adj1" fmla="val 43873"/>
              <a:gd name="adj2" fmla="val -84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Because crude oil import cheap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5014912" y="2293307"/>
            <a:ext cx="2757488" cy="1879645"/>
          </a:xfrm>
          <a:prstGeom prst="wedgeRectCallout">
            <a:avLst>
              <a:gd name="adj1" fmla="val 39745"/>
              <a:gd name="adj2" fmla="val 73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 NPA+TBS, high RESIDEX, unsold inventories, even after Demonetization ?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86276" y="983217"/>
            <a:ext cx="4465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 Growth During 2016-17</a:t>
            </a:r>
            <a:endParaRPr lang="en-US" sz="3200" dirty="0"/>
          </a:p>
        </p:txBody>
      </p:sp>
      <p:sp>
        <p:nvSpPr>
          <p:cNvPr id="11" name="Rectangular Callout 10"/>
          <p:cNvSpPr/>
          <p:nvPr/>
        </p:nvSpPr>
        <p:spPr>
          <a:xfrm>
            <a:off x="2144882" y="5211578"/>
            <a:ext cx="777535" cy="525325"/>
          </a:xfrm>
          <a:prstGeom prst="wedgeRectCallout">
            <a:avLst>
              <a:gd name="adj1" fmla="val 2696"/>
              <a:gd name="adj2" fmla="val -995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El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Find </a:t>
            </a:r>
            <a:r>
              <a:rPr lang="en-US" sz="3200">
                <a:latin typeface="Franklin Gothic Demi" panose="020B0703020102020204" pitchFamily="34" charset="0"/>
              </a:rPr>
              <a:t>correct </a:t>
            </a:r>
            <a:r>
              <a:rPr lang="en-US" sz="3200" smtClean="0">
                <a:latin typeface="Franklin Gothic Demi" panose="020B0703020102020204" pitchFamily="34" charset="0"/>
              </a:rPr>
              <a:t>statement</a:t>
            </a:r>
            <a:endParaRPr lang="en-US" sz="3200" dirty="0">
              <a:latin typeface="Franklin Gothic Demi" panose="020B0703020102020204" pitchFamily="34" charset="0"/>
            </a:endParaRP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Both In WPI and CPI, there has been continuous fall during Q3-2016, on account of the demonetization.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Both in IIP and ASI, electricity generation has registered negative growth in 2016-17.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Both In WPI and IIP, </a:t>
            </a:r>
            <a:r>
              <a:rPr lang="en-US" sz="3200" dirty="0" err="1">
                <a:latin typeface="Franklin Gothic Demi" panose="020B0703020102020204" pitchFamily="34" charset="0"/>
              </a:rPr>
              <a:t>mfg</a:t>
            </a:r>
            <a:r>
              <a:rPr lang="en-US" sz="3200" dirty="0">
                <a:latin typeface="Franklin Gothic Demi" panose="020B0703020102020204" pitchFamily="34" charset="0"/>
              </a:rPr>
              <a:t> sector has been assigned the highest weight.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None of the above</a:t>
            </a:r>
            <a:r>
              <a:rPr lang="en-US" sz="3200" dirty="0" smtClean="0">
                <a:latin typeface="Franklin Gothic Demi" panose="020B07030201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3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Apart </a:t>
            </a:r>
            <a:r>
              <a:rPr lang="en-US" dirty="0"/>
              <a:t>from </a:t>
            </a:r>
            <a:r>
              <a:rPr lang="en-US" dirty="0" smtClean="0"/>
              <a:t>IIP: How to measure production / economic activity?</a:t>
            </a:r>
            <a:br>
              <a:rPr lang="en-US" dirty="0" smtClean="0"/>
            </a:br>
            <a:r>
              <a:rPr lang="en-US" dirty="0" smtClean="0"/>
              <a:t> any other indexes?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68628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658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DD46B2-A85F-4346-BD3E-14F510558F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BDD46B2-A85F-4346-BD3E-14F510558F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90293A-75BC-4FB8-B942-B3F9C8840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890293A-75BC-4FB8-B942-B3F9C88406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3CD2B5-B423-4223-A1E7-C7A98820D0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73CD2B5-B423-4223-A1E7-C7A98820D0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03DAFA-C68D-4875-83C4-F94A9E077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F03DAFA-C68D-4875-83C4-F94A9E0774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Apart from IIP: How to measure production, any other indexes?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281547"/>
              </p:ext>
            </p:extLst>
          </p:nvPr>
        </p:nvGraphicFramePr>
        <p:xfrm>
          <a:off x="0" y="676276"/>
          <a:ext cx="9144000" cy="582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768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9F1DCD-1B1C-474D-8601-D1109ED84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E9F1DCD-1B1C-474D-8601-D1109ED84E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BC4072-BD89-465F-8B99-98D45C94F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0BC4072-BD89-465F-8B99-98D45C94F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5BD6E5-A30C-47D6-A6D9-1B76AABF44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E5BD6E5-A30C-47D6-A6D9-1B76AABF44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ABAFF2-0DE4-4BC6-9071-5FA3F9EBF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7ABAFF2-0DE4-4BC6-9071-5FA3F9EBF7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0F94FD-88BC-46B6-830A-01E8FA484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520F94FD-88BC-46B6-830A-01E8FA484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8D246D-90C3-4A45-8546-0F8DDA3E2C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D8D246D-90C3-4A45-8546-0F8DDA3E2C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RBI prepares which of the following indexes?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Banking Business Service Price </a:t>
            </a:r>
            <a:r>
              <a:rPr lang="en-US" sz="3600" dirty="0" smtClean="0"/>
              <a:t>index.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Order Books, Inventories and Capacity Utilization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Inflation </a:t>
            </a:r>
            <a:r>
              <a:rPr lang="en-US" sz="3600" dirty="0"/>
              <a:t>expectation survey for households </a:t>
            </a:r>
            <a:endParaRPr lang="en-US" sz="3600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b="1" dirty="0"/>
              <a:t>Answer Choices</a:t>
            </a:r>
          </a:p>
          <a:p>
            <a:r>
              <a:rPr lang="en-US" sz="3600" dirty="0"/>
              <a:t>a) Only 1 and 2 		(b) Only 2 and 3 </a:t>
            </a:r>
          </a:p>
          <a:p>
            <a:r>
              <a:rPr lang="en-US" sz="3600" dirty="0"/>
              <a:t>c) Only 1 and 3		(d) all of </a:t>
            </a:r>
            <a:r>
              <a:rPr lang="en-US" sz="3600" dirty="0" smtClean="0"/>
              <a:t>them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10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Fell post subprime crisis, now recovering</a:t>
            </a:r>
            <a:r>
              <a:rPr lang="en-US" sz="3200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6275"/>
            <a:ext cx="9144000" cy="6107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1" y="1285875"/>
            <a:ext cx="6833238" cy="5124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531" y="676275"/>
            <a:ext cx="4658469" cy="304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85531" y="3343611"/>
            <a:ext cx="4658469" cy="38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OLD material “DEMONETIZED”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980921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4" y="3376746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" y="1184989"/>
            <a:ext cx="3413759" cy="534882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u="sng" dirty="0"/>
              <a:t>Reasons: when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▼ Money supply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▲Propensity to SAVE;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▼Investment expenditure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▲ </a:t>
            </a:r>
            <a:r>
              <a:rPr lang="en-US" sz="3200" dirty="0"/>
              <a:t>Fiscal consolidation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▲ </a:t>
            </a:r>
            <a:r>
              <a:rPr lang="en-US" sz="3200" dirty="0"/>
              <a:t>Import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Deficient Demand ► Deflationary Gap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5242548" y="583474"/>
            <a:ext cx="3762124" cy="1436915"/>
          </a:xfrm>
          <a:prstGeom prst="leftRightArrow">
            <a:avLst>
              <a:gd name="adj1" fmla="val 74242"/>
              <a:gd name="adj2" fmla="val 28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Aggregate Demand (C+I+G)+(X-I)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3413759" y="5033555"/>
            <a:ext cx="5590914" cy="1619794"/>
          </a:xfrm>
          <a:prstGeom prst="leftRightArrow">
            <a:avLst>
              <a:gd name="adj1" fmla="val 6505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Aggregate Supply</a:t>
            </a:r>
          </a:p>
          <a:p>
            <a:pPr algn="ctr"/>
            <a:r>
              <a:rPr lang="en-US" sz="3200" dirty="0"/>
              <a:t>Total output by all firms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5242549" y="1959429"/>
            <a:ext cx="1258403" cy="914400"/>
          </a:xfrm>
          <a:prstGeom prst="flowChartProcess">
            <a:avLst/>
          </a:prstGeom>
          <a:ln w="285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Consumption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6556778" y="1959429"/>
            <a:ext cx="1136479" cy="914400"/>
          </a:xfrm>
          <a:prstGeom prst="flowChartProcess">
            <a:avLst/>
          </a:prstGeom>
          <a:ln w="285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Investment</a:t>
            </a:r>
            <a:endParaRPr lang="en-US" sz="2400" dirty="0"/>
          </a:p>
        </p:txBody>
      </p:sp>
      <p:sp>
        <p:nvSpPr>
          <p:cNvPr id="9" name="Flowchart: Process 8"/>
          <p:cNvSpPr/>
          <p:nvPr/>
        </p:nvSpPr>
        <p:spPr>
          <a:xfrm>
            <a:off x="7750627" y="1959429"/>
            <a:ext cx="1136479" cy="914400"/>
          </a:xfrm>
          <a:prstGeom prst="flowChartProcess">
            <a:avLst/>
          </a:prstGeom>
          <a:ln w="2857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Govt.</a:t>
            </a:r>
          </a:p>
          <a:p>
            <a:pPr algn="ctr"/>
            <a:r>
              <a:rPr lang="en-US" sz="2000" dirty="0"/>
              <a:t>purchase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9004673" y="1471749"/>
            <a:ext cx="0" cy="4371703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59329" y="1471748"/>
            <a:ext cx="0" cy="4371703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uble Wave 13"/>
          <p:cNvSpPr/>
          <p:nvPr/>
        </p:nvSpPr>
        <p:spPr>
          <a:xfrm>
            <a:off x="3413759" y="3509554"/>
            <a:ext cx="5590913" cy="940526"/>
          </a:xfrm>
          <a:prstGeom prst="doubleWav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GENERAL PRICE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86544" y="1066797"/>
            <a:ext cx="1828789" cy="8926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Deflationary gap</a:t>
            </a:r>
          </a:p>
        </p:txBody>
      </p:sp>
      <p:sp>
        <p:nvSpPr>
          <p:cNvPr id="15" name="Left-Right Arrow 4"/>
          <p:cNvSpPr/>
          <p:nvPr/>
        </p:nvSpPr>
        <p:spPr>
          <a:xfrm>
            <a:off x="3316882" y="583474"/>
            <a:ext cx="5730240" cy="16092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Aggregate Demand (C+I+G)+</a:t>
            </a:r>
            <a:r>
              <a:rPr lang="en-US" sz="2400" dirty="0"/>
              <a:t>(X-M)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36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nimBg="1"/>
      <p:bldP spid="11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3647"/>
            <a:ext cx="4125687" cy="2933700"/>
          </a:xfrm>
          <a:prstGeom prst="rect">
            <a:avLst/>
          </a:prstGeom>
        </p:spPr>
      </p:pic>
      <p:sp>
        <p:nvSpPr>
          <p:cNvPr id="5" name="Speech Bubble: Rectangle with Corners Rounded 4"/>
          <p:cNvSpPr/>
          <p:nvPr/>
        </p:nvSpPr>
        <p:spPr>
          <a:xfrm>
            <a:off x="0" y="36249"/>
            <a:ext cx="4495800" cy="848220"/>
          </a:xfrm>
          <a:prstGeom prst="wedgeRoundRectCallout">
            <a:avLst>
              <a:gd name="adj1" fmla="val -15748"/>
              <a:gd name="adj2" fmla="val 7661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Best LCD TV. You’ll not get better price than this!!....buy it now!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2243" y="0"/>
            <a:ext cx="4261757" cy="3196318"/>
          </a:xfrm>
          <a:prstGeom prst="rect">
            <a:avLst/>
          </a:prstGeom>
        </p:spPr>
      </p:pic>
      <p:sp>
        <p:nvSpPr>
          <p:cNvPr id="7" name="Speech Bubble: Rectangle with Corners Rounded 6"/>
          <p:cNvSpPr/>
          <p:nvPr/>
        </p:nvSpPr>
        <p:spPr>
          <a:xfrm>
            <a:off x="4882243" y="2996210"/>
            <a:ext cx="4261756" cy="848220"/>
          </a:xfrm>
          <a:prstGeom prst="wedgeRoundRectCallout">
            <a:avLst>
              <a:gd name="adj1" fmla="val -14053"/>
              <a:gd name="adj2" fmla="val -76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no…I’ll wait for the prices to drop even further….</a:t>
            </a:r>
          </a:p>
        </p:txBody>
      </p:sp>
      <p:sp>
        <p:nvSpPr>
          <p:cNvPr id="9" name="Left-Right Arrow 4"/>
          <p:cNvSpPr/>
          <p:nvPr/>
        </p:nvSpPr>
        <p:spPr>
          <a:xfrm>
            <a:off x="5257800" y="3777347"/>
            <a:ext cx="3819257" cy="1436915"/>
          </a:xfrm>
          <a:prstGeom prst="leftRightArrow">
            <a:avLst>
              <a:gd name="adj1" fmla="val 74242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Aggregate Demand shrinks even further</a:t>
            </a:r>
          </a:p>
        </p:txBody>
      </p:sp>
      <p:sp>
        <p:nvSpPr>
          <p:cNvPr id="10" name="Left-Right Arrow 5"/>
          <p:cNvSpPr/>
          <p:nvPr/>
        </p:nvSpPr>
        <p:spPr>
          <a:xfrm>
            <a:off x="1742739" y="5393517"/>
            <a:ext cx="7334318" cy="1619794"/>
          </a:xfrm>
          <a:prstGeom prst="leftRightArrow">
            <a:avLst>
              <a:gd name="adj1" fmla="val 6505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Aggregate Supply</a:t>
            </a:r>
          </a:p>
          <a:p>
            <a:pPr algn="ctr"/>
            <a:r>
              <a:rPr lang="en-US" sz="3200" dirty="0"/>
              <a:t>Total output by all firms</a:t>
            </a:r>
          </a:p>
        </p:txBody>
      </p:sp>
      <p:sp>
        <p:nvSpPr>
          <p:cNvPr id="8" name="Left-Right Arrow 4"/>
          <p:cNvSpPr/>
          <p:nvPr/>
        </p:nvSpPr>
        <p:spPr>
          <a:xfrm>
            <a:off x="3415114" y="3810889"/>
            <a:ext cx="5661943" cy="1436915"/>
          </a:xfrm>
          <a:prstGeom prst="leftRightArrow">
            <a:avLst>
              <a:gd name="adj1" fmla="val 7424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Aggregate Demand</a:t>
            </a:r>
          </a:p>
        </p:txBody>
      </p:sp>
    </p:spTree>
    <p:extLst>
      <p:ext uri="{BB962C8B-B14F-4D97-AF65-F5344CB8AC3E}">
        <p14:creationId xmlns:p14="http://schemas.microsoft.com/office/powerpoint/2010/main" val="424132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eft-Right Arrow 4"/>
          <p:cNvSpPr/>
          <p:nvPr/>
        </p:nvSpPr>
        <p:spPr>
          <a:xfrm>
            <a:off x="5420270" y="589020"/>
            <a:ext cx="3548742" cy="1436915"/>
          </a:xfrm>
          <a:prstGeom prst="leftRightArrow">
            <a:avLst>
              <a:gd name="adj1" fmla="val 74242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Agg.Demand</a:t>
            </a:r>
            <a:r>
              <a:rPr lang="en-US" sz="2400" dirty="0"/>
              <a:t> </a:t>
            </a:r>
            <a:r>
              <a:rPr lang="en-US" sz="2400" dirty="0">
                <a:latin typeface="Franklin Gothic Heavy" panose="020B0903020102020204" pitchFamily="34" charset="0"/>
              </a:rPr>
              <a:t>▼</a:t>
            </a:r>
            <a:endParaRPr lang="en-US" sz="2400" dirty="0"/>
          </a:p>
          <a:p>
            <a:pPr algn="ctr"/>
            <a:r>
              <a:rPr lang="en-US" sz="2400" dirty="0"/>
              <a:t> even further = deflationary gap </a:t>
            </a:r>
            <a:r>
              <a:rPr lang="en-US" sz="2400" dirty="0">
                <a:latin typeface="Franklin Gothic Heavy" panose="020B0903020102020204" pitchFamily="34" charset="0"/>
              </a:rPr>
              <a:t>▲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Deflationary Gap► Deflationary spiral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4912462" y="613609"/>
            <a:ext cx="4127873" cy="1436915"/>
          </a:xfrm>
          <a:prstGeom prst="leftRightArrow">
            <a:avLst>
              <a:gd name="adj1" fmla="val 7424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Aggregate Demand (C+I+G)+(X-I)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3413759" y="5033555"/>
            <a:ext cx="5590914" cy="1619794"/>
          </a:xfrm>
          <a:prstGeom prst="leftRightArrow">
            <a:avLst>
              <a:gd name="adj1" fmla="val 6505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Aggregate Supply</a:t>
            </a:r>
          </a:p>
          <a:p>
            <a:pPr algn="ctr"/>
            <a:r>
              <a:rPr lang="en-US" sz="3200" dirty="0"/>
              <a:t>Total output by all firms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5242549" y="1959429"/>
            <a:ext cx="1136479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Consumption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6500953" y="1959429"/>
            <a:ext cx="1136479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Investment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750627" y="1959429"/>
            <a:ext cx="1136479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Govt.</a:t>
            </a:r>
          </a:p>
          <a:p>
            <a:pPr algn="ctr"/>
            <a:r>
              <a:rPr lang="en-US" sz="2400" dirty="0"/>
              <a:t>Demand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9004673" y="1471749"/>
            <a:ext cx="0" cy="4371703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59329" y="1471748"/>
            <a:ext cx="0" cy="4371703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uble Wave 13"/>
          <p:cNvSpPr/>
          <p:nvPr/>
        </p:nvSpPr>
        <p:spPr>
          <a:xfrm>
            <a:off x="3413759" y="4321836"/>
            <a:ext cx="5590913" cy="940526"/>
          </a:xfrm>
          <a:prstGeom prst="doubleWav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GENERAL PRICE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13759" y="1356564"/>
            <a:ext cx="1828789" cy="8926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Deflationary gap</a:t>
            </a:r>
          </a:p>
        </p:txBody>
      </p:sp>
      <p:sp>
        <p:nvSpPr>
          <p:cNvPr id="2" name="Arrow: Curved Right 1"/>
          <p:cNvSpPr/>
          <p:nvPr/>
        </p:nvSpPr>
        <p:spPr>
          <a:xfrm rot="4473843">
            <a:off x="2251772" y="15114"/>
            <a:ext cx="826838" cy="2555966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409833512"/>
              </p:ext>
            </p:extLst>
          </p:nvPr>
        </p:nvGraphicFramePr>
        <p:xfrm>
          <a:off x="-227685" y="1817914"/>
          <a:ext cx="5843456" cy="445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/>
          <p:cNvCxnSpPr>
            <a:endCxn id="7" idx="1"/>
          </p:cNvCxnSpPr>
          <p:nvPr/>
        </p:nvCxnSpPr>
        <p:spPr>
          <a:xfrm>
            <a:off x="3685592" y="2388637"/>
            <a:ext cx="1556957" cy="279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8" idx="2"/>
          </p:cNvCxnSpPr>
          <p:nvPr/>
        </p:nvCxnSpPr>
        <p:spPr>
          <a:xfrm flipV="1">
            <a:off x="5615771" y="2873829"/>
            <a:ext cx="1453422" cy="117002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14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8F2E1A1-31E1-4E05-8971-C9CF0DE2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28F2E1A1-31E1-4E05-8971-C9CF0DE28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EBB3770-FCD8-4AD1-82E2-145EBB08B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1EBB3770-FCD8-4AD1-82E2-145EBB08B5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8DD22E8-A58F-4E95-AC43-D72ADEC23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98DD22E8-A58F-4E95-AC43-D72ADEC237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62A245F-1DA5-4F29-A262-8610E2B3F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862A245F-1DA5-4F29-A262-8610E2B3F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5CB5147-238B-4E92-B528-4879AC52F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dgm id="{95CB5147-238B-4E92-B528-4879AC52F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4D180FE-70E3-4359-BF91-9075BD22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graphicEl>
                                              <a:dgm id="{A4D180FE-70E3-4359-BF91-9075BD22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B96C284-A02D-4A59-871F-4D016EA202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graphicEl>
                                              <a:dgm id="{6B96C284-A02D-4A59-871F-4D016EA202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0E24ECB-CB70-4BB5-83D5-1CC78A67D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graphicEl>
                                              <a:dgm id="{30E24ECB-CB70-4BB5-83D5-1CC78A67D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Graphic spid="1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Mock MCQ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/>
              <a:t>Find correct statement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/>
              <a:t>Deflationary spiral is a chain of events that worsen the deflation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/>
              <a:t>Inflationary spiral is a chain of events that </a:t>
            </a:r>
            <a:r>
              <a:rPr lang="en-US" sz="4800" dirty="0" smtClean="0"/>
              <a:t>worsen the inflation.</a:t>
            </a:r>
            <a:endParaRPr lang="en-US" sz="4800" dirty="0"/>
          </a:p>
          <a:p>
            <a:pPr marL="742950" indent="-742950">
              <a:buFont typeface="+mj-lt"/>
              <a:buAutoNum type="alphaUcPeriod"/>
            </a:pPr>
            <a:r>
              <a:rPr lang="en-US" sz="4800" dirty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/>
              <a:t>Neither A nor B</a:t>
            </a:r>
          </a:p>
        </p:txBody>
      </p:sp>
    </p:spTree>
    <p:extLst>
      <p:ext uri="{BB962C8B-B14F-4D97-AF65-F5344CB8AC3E}">
        <p14:creationId xmlns:p14="http://schemas.microsoft.com/office/powerpoint/2010/main" val="38210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/>
          <p:cNvSpPr/>
          <p:nvPr/>
        </p:nvSpPr>
        <p:spPr>
          <a:xfrm>
            <a:off x="1949202" y="1483567"/>
            <a:ext cx="865686" cy="22393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7974" y="5477388"/>
            <a:ext cx="1374881" cy="14626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29" y="1020591"/>
            <a:ext cx="610538" cy="8317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712" y="991579"/>
            <a:ext cx="610538" cy="8317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Philip curve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49202" y="939116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1949202" y="5467927"/>
            <a:ext cx="6723743" cy="2771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38"/>
          <p:cNvSpPr/>
          <p:nvPr/>
        </p:nvSpPr>
        <p:spPr>
          <a:xfrm rot="16200000">
            <a:off x="1204619" y="2416704"/>
            <a:ext cx="1489166" cy="75764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Inflation</a:t>
            </a:r>
          </a:p>
        </p:txBody>
      </p:sp>
      <p:sp>
        <p:nvSpPr>
          <p:cNvPr id="8" name="Right Arrow 39"/>
          <p:cNvSpPr/>
          <p:nvPr/>
        </p:nvSpPr>
        <p:spPr>
          <a:xfrm>
            <a:off x="3965990" y="5089104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unemployment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767" y="5431088"/>
            <a:ext cx="1101961" cy="14402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02" y="4289033"/>
            <a:ext cx="610538" cy="8317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0497" y="837318"/>
            <a:ext cx="1072076" cy="11086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8981" y="4091698"/>
            <a:ext cx="1072076" cy="1108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170" y="1004108"/>
            <a:ext cx="610538" cy="8317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787" y="0"/>
            <a:ext cx="1821338" cy="2514818"/>
          </a:xfrm>
          <a:prstGeom prst="rect">
            <a:avLst/>
          </a:prstGeom>
        </p:spPr>
      </p:pic>
      <p:sp>
        <p:nvSpPr>
          <p:cNvPr id="25" name="Speech Bubble: Rectangle 24"/>
          <p:cNvSpPr/>
          <p:nvPr/>
        </p:nvSpPr>
        <p:spPr>
          <a:xfrm>
            <a:off x="4844143" y="2841171"/>
            <a:ext cx="4282982" cy="1600200"/>
          </a:xfrm>
          <a:prstGeom prst="wedgeRectCallout">
            <a:avLst>
              <a:gd name="adj1" fmla="val 31799"/>
              <a:gd name="adj2" fmla="val -77636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But in the long run, it’ll be come Verticle i.e. “natural rate of unemployment” irrespective of inflation</a:t>
            </a:r>
          </a:p>
        </p:txBody>
      </p:sp>
      <p:sp>
        <p:nvSpPr>
          <p:cNvPr id="22" name="Arrow: Right 21"/>
          <p:cNvSpPr/>
          <p:nvPr/>
        </p:nvSpPr>
        <p:spPr>
          <a:xfrm rot="5400000">
            <a:off x="855265" y="3436791"/>
            <a:ext cx="3818796" cy="24347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/>
          <p:cNvSpPr/>
          <p:nvPr/>
        </p:nvSpPr>
        <p:spPr>
          <a:xfrm>
            <a:off x="1984194" y="4919189"/>
            <a:ext cx="3770948" cy="20159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/>
          <p:cNvSpPr/>
          <p:nvPr/>
        </p:nvSpPr>
        <p:spPr>
          <a:xfrm rot="5553433">
            <a:off x="5448398" y="5170878"/>
            <a:ext cx="542380" cy="24695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372" y="1042522"/>
            <a:ext cx="6023209" cy="4683364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067050" y="714376"/>
            <a:ext cx="4238737" cy="1100240"/>
          </a:xfrm>
          <a:prstGeom prst="wedgeRectCallout">
            <a:avLst>
              <a:gd name="adj1" fmla="val 55794"/>
              <a:gd name="adj2" fmla="val 89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i-IN" sz="2000" dirty="0"/>
              <a:t>मेंहगाई</a:t>
            </a:r>
            <a:r>
              <a:rPr lang="en-US" sz="2000" dirty="0"/>
              <a:t> </a:t>
            </a:r>
            <a:r>
              <a:rPr lang="hi-IN" sz="2000" dirty="0"/>
              <a:t>बढ़ेगी</a:t>
            </a:r>
            <a:r>
              <a:rPr lang="en-US" sz="2000" dirty="0"/>
              <a:t> </a:t>
            </a:r>
            <a:r>
              <a:rPr lang="hi-IN" sz="2000" dirty="0"/>
              <a:t>तो</a:t>
            </a:r>
            <a:r>
              <a:rPr lang="en-US" sz="2000" dirty="0"/>
              <a:t> </a:t>
            </a:r>
            <a:r>
              <a:rPr lang="hi-IN" sz="2000" dirty="0"/>
              <a:t>रोजगारी</a:t>
            </a:r>
            <a:r>
              <a:rPr lang="en-US" sz="2000" dirty="0"/>
              <a:t> </a:t>
            </a:r>
            <a:r>
              <a:rPr lang="hi-IN" sz="2000" dirty="0"/>
              <a:t>बढ़ेगी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i-IN" sz="2000" dirty="0"/>
              <a:t>मेंहगाई कम</a:t>
            </a:r>
            <a:r>
              <a:rPr lang="en-US" sz="2000" dirty="0"/>
              <a:t> </a:t>
            </a:r>
            <a:r>
              <a:rPr lang="hi-IN" sz="2000" dirty="0"/>
              <a:t>होगी</a:t>
            </a:r>
            <a:r>
              <a:rPr lang="en-US" sz="2000" dirty="0"/>
              <a:t> </a:t>
            </a:r>
            <a:r>
              <a:rPr lang="hi-IN" sz="2000" dirty="0"/>
              <a:t>तो</a:t>
            </a:r>
            <a:r>
              <a:rPr lang="en-US" sz="2000" dirty="0"/>
              <a:t> </a:t>
            </a:r>
            <a:r>
              <a:rPr lang="hi-IN" sz="2000" dirty="0"/>
              <a:t>बेरोजगारी</a:t>
            </a:r>
            <a:r>
              <a:rPr lang="en-US" sz="2000" dirty="0"/>
              <a:t> </a:t>
            </a:r>
            <a:r>
              <a:rPr lang="hi-IN" sz="2000" dirty="0"/>
              <a:t>बढ़ेगी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9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2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758</TotalTime>
  <Words>2521</Words>
  <Application>Microsoft Office PowerPoint</Application>
  <PresentationFormat>On-screen Show (4:3)</PresentationFormat>
  <Paragraphs>529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2" baseType="lpstr">
      <vt:lpstr>Arial</vt:lpstr>
      <vt:lpstr>Arial Black</vt:lpstr>
      <vt:lpstr>Arial Narrow</vt:lpstr>
      <vt:lpstr>Arial Unicode MS</vt:lpstr>
      <vt:lpstr>Calibri</vt:lpstr>
      <vt:lpstr>Cambria Math</vt:lpstr>
      <vt:lpstr>Franklin Gothic Demi</vt:lpstr>
      <vt:lpstr>Franklin Gothic Demi Cond</vt:lpstr>
      <vt:lpstr>Franklin Gothic Heavy</vt:lpstr>
      <vt:lpstr>Franklin Gothic Medium Cond</vt:lpstr>
      <vt:lpstr>Kozuka Gothic Pro B</vt:lpstr>
      <vt:lpstr>MV Boli</vt:lpstr>
      <vt:lpstr>Segoe UI Black</vt:lpstr>
      <vt:lpstr>Segoe UI Semibold</vt:lpstr>
      <vt:lpstr>Wingdings</vt:lpstr>
      <vt:lpstr>BRIJ43_PURPLE_17</vt:lpstr>
      <vt:lpstr>PowerPoint Presentation</vt:lpstr>
      <vt:lpstr>@full employment (ignore voluntary &amp; Frictional)</vt:lpstr>
      <vt:lpstr>Excess demand ► Inflationary gap</vt:lpstr>
      <vt:lpstr>PowerPoint Presentation</vt:lpstr>
      <vt:lpstr>Deficient Demand ► Deflationary Gap</vt:lpstr>
      <vt:lpstr>PowerPoint Presentation</vt:lpstr>
      <vt:lpstr>Deflationary Gap► Deflationary spiral</vt:lpstr>
      <vt:lpstr>PowerPoint Presentation</vt:lpstr>
      <vt:lpstr>Philip curve</vt:lpstr>
      <vt:lpstr>PowerPoint Presentation</vt:lpstr>
      <vt:lpstr>Price, supply, demand &amp; elasticity: Micro economics self study</vt:lpstr>
      <vt:lpstr>PowerPoint Presentation</vt:lpstr>
      <vt:lpstr>PowerPoint Presentation</vt:lpstr>
      <vt:lpstr>PowerPoint Presentation</vt:lpstr>
      <vt:lpstr>Inflation (even production): Laspeyres formula (German)</vt:lpstr>
      <vt:lpstr>Calculating inflation &amp; production</vt:lpstr>
      <vt:lpstr>PowerPoint Presentation</vt:lpstr>
      <vt:lpstr>Collection of Statistics Act</vt:lpstr>
      <vt:lpstr>Inflation Index #1: Consumer Price Index (CPI)</vt:lpstr>
      <vt:lpstr>CPI (Base 2012, CSO)</vt:lpstr>
      <vt:lpstr>PowerPoint Presentation</vt:lpstr>
      <vt:lpstr>Why “wedge” between Rural and Urban CPI</vt:lpstr>
      <vt:lpstr>CPI (Base 2012, CSO calculates)</vt:lpstr>
      <vt:lpstr>base effect</vt:lpstr>
      <vt:lpstr>CPI rise for 1) price effect of global com2)  adverse base effect</vt:lpstr>
      <vt:lpstr>Self study: pulses report hardly 12 minutes ML16: GSM3/Agri</vt:lpstr>
      <vt:lpstr>Price stabilization Fund &amp; Pulses Report</vt:lpstr>
      <vt:lpstr>PowerPoint Presentation</vt:lpstr>
      <vt:lpstr>1st index CPI over…now 2nd Index Wholesale Price Index..</vt:lpstr>
      <vt:lpstr>WPI: Eco Advisor, DIPP, Base year 2004=100</vt:lpstr>
      <vt:lpstr>PowerPoint Presentation</vt:lpstr>
      <vt:lpstr>WPI reform-2017- technical review committee (TRC) </vt:lpstr>
      <vt:lpstr>PowerPoint Presentation</vt:lpstr>
      <vt:lpstr>Inflation theory, Index theory, inflation index 1) CPI 2) WPI. Inflation measurement: other indexes</vt:lpstr>
      <vt:lpstr>Inflation measurement: other indexes</vt:lpstr>
      <vt:lpstr>PowerPoint Presentation</vt:lpstr>
      <vt:lpstr>Index of Industrial Production (IIP), CSO, Base year 2004 </vt:lpstr>
      <vt:lpstr>IIP: “use” base classification of industries</vt:lpstr>
      <vt:lpstr>PowerPoint Presentation</vt:lpstr>
      <vt:lpstr>IIP: 8 Core Industries (~38% weight in old series)</vt:lpstr>
      <vt:lpstr>PowerPoint Presentation</vt:lpstr>
      <vt:lpstr>Apart from IIP: How to measure production / economic activity?  any other indexes?</vt:lpstr>
      <vt:lpstr>Apart from IIP: How to measure production, any other indexes?</vt:lpstr>
      <vt:lpstr>PowerPoint Presentation</vt:lpstr>
      <vt:lpstr>Fell post subprime crisis, now recovering…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242</cp:revision>
  <dcterms:created xsi:type="dcterms:W3CDTF">2017-04-16T12:02:00Z</dcterms:created>
  <dcterms:modified xsi:type="dcterms:W3CDTF">2017-06-07T17:22:00Z</dcterms:modified>
</cp:coreProperties>
</file>